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6"/>
  </p:notesMasterIdLst>
  <p:sldIdLst>
    <p:sldId id="256" r:id="rId2"/>
    <p:sldId id="272" r:id="rId3"/>
    <p:sldId id="286" r:id="rId4"/>
    <p:sldId id="287" r:id="rId5"/>
    <p:sldId id="288" r:id="rId6"/>
    <p:sldId id="285" r:id="rId7"/>
    <p:sldId id="284" r:id="rId8"/>
    <p:sldId id="289" r:id="rId9"/>
    <p:sldId id="283" r:id="rId10"/>
    <p:sldId id="273" r:id="rId11"/>
    <p:sldId id="274" r:id="rId12"/>
    <p:sldId id="275" r:id="rId13"/>
    <p:sldId id="276" r:id="rId14"/>
    <p:sldId id="277" r:id="rId15"/>
    <p:sldId id="278" r:id="rId16"/>
    <p:sldId id="279" r:id="rId17"/>
    <p:sldId id="280" r:id="rId18"/>
    <p:sldId id="281" r:id="rId19"/>
    <p:sldId id="282" r:id="rId20"/>
    <p:sldId id="257" r:id="rId21"/>
    <p:sldId id="258" r:id="rId22"/>
    <p:sldId id="259" r:id="rId23"/>
    <p:sldId id="260" r:id="rId24"/>
    <p:sldId id="261" r:id="rId25"/>
    <p:sldId id="262" r:id="rId26"/>
    <p:sldId id="263" r:id="rId27"/>
    <p:sldId id="264" r:id="rId28"/>
    <p:sldId id="265" r:id="rId29"/>
    <p:sldId id="266" r:id="rId30"/>
    <p:sldId id="267" r:id="rId31"/>
    <p:sldId id="268" r:id="rId32"/>
    <p:sldId id="269" r:id="rId33"/>
    <p:sldId id="290" r:id="rId34"/>
    <p:sldId id="291" r:id="rId35"/>
    <p:sldId id="292" r:id="rId36"/>
    <p:sldId id="270" r:id="rId37"/>
    <p:sldId id="294" r:id="rId38"/>
    <p:sldId id="295" r:id="rId39"/>
    <p:sldId id="296" r:id="rId40"/>
    <p:sldId id="297" r:id="rId41"/>
    <p:sldId id="298" r:id="rId42"/>
    <p:sldId id="299" r:id="rId43"/>
    <p:sldId id="300" r:id="rId44"/>
    <p:sldId id="301" r:id="rId45"/>
  </p:sldIdLst>
  <p:sldSz cx="12192000" cy="6858000"/>
  <p:notesSz cx="6858000" cy="9144000"/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592A70EF-1CB7-29F3-1E4B-3673E5515908}" name="Helge Dahl" initials="HD" userId="S::helge_dahl@vegvesen.no::b99f832c-37b6-423b-a086-e02cf1ca554e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0F0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3463" autoAdjust="0"/>
    <p:restoredTop sz="94660"/>
  </p:normalViewPr>
  <p:slideViewPr>
    <p:cSldViewPr snapToGrid="0">
      <p:cViewPr varScale="1">
        <p:scale>
          <a:sx n="92" d="100"/>
          <a:sy n="92" d="100"/>
        </p:scale>
        <p:origin x="90" y="9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microsoft.com/office/2018/10/relationships/authors" Target="author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op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Plassholder for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342B5D-CE1D-46D8-918B-B4FF22E3C223}" type="datetimeFigureOut">
              <a:rPr lang="nb-NO" smtClean="0"/>
              <a:t>21.12.2023</a:t>
            </a:fld>
            <a:endParaRPr lang="nb-NO"/>
          </a:p>
        </p:txBody>
      </p:sp>
      <p:sp>
        <p:nvSpPr>
          <p:cNvPr id="4" name="Plassholder for lysbil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b-NO"/>
          </a:p>
        </p:txBody>
      </p:sp>
      <p:sp>
        <p:nvSpPr>
          <p:cNvPr id="5" name="Plassholder for nota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4058AB-830F-4CA4-BA81-B4CE781583F3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8858025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601917-3419-4DE3-9AD0-7D28BBCDC02A}" type="slidenum">
              <a:rPr lang="nb-NO" smtClean="0"/>
              <a:t>38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0989184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601917-3419-4DE3-9AD0-7D28BBCDC02A}" type="slidenum">
              <a:rPr lang="nb-NO" smtClean="0"/>
              <a:t>39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9921138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601917-3419-4DE3-9AD0-7D28BBCDC02A}" type="slidenum">
              <a:rPr lang="nb-NO" smtClean="0"/>
              <a:t>44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2831057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b-NO"/>
              <a:t>Klikk for å redigere undertittelstil i malen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21.12.2023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8708418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Loddret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21.12.2023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9418587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drett tit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drett tit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21.12.2023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8578960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ekst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6234" y="538164"/>
            <a:ext cx="10558284" cy="135413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800">
                <a:effectLst/>
              </a:defRPr>
            </a:lvl1pPr>
          </a:lstStyle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4303185" y="2204864"/>
            <a:ext cx="7029448" cy="4032424"/>
          </a:xfrm>
          <a:prstGeom prst="rect">
            <a:avLst/>
          </a:prstGeom>
        </p:spPr>
        <p:txBody>
          <a:bodyPr vert="horz"/>
          <a:lstStyle>
            <a:lvl1pPr marL="342900" indent="-342900">
              <a:buClr>
                <a:srgbClr val="168035"/>
              </a:buClr>
              <a:buSzPct val="150000"/>
              <a:buFont typeface="Arial"/>
              <a:buChar char="•"/>
              <a:defRPr sz="1800"/>
            </a:lvl1pPr>
            <a:lvl2pPr marL="742950" indent="-285750">
              <a:buClr>
                <a:srgbClr val="168035"/>
              </a:buClr>
              <a:buSzPct val="150000"/>
              <a:buFont typeface="Arial"/>
              <a:buChar char="•"/>
              <a:defRPr sz="1800"/>
            </a:lvl2pPr>
            <a:lvl3pPr marL="1143000" indent="-228600">
              <a:buClr>
                <a:srgbClr val="168035"/>
              </a:buClr>
              <a:buSzPct val="150000"/>
              <a:buFont typeface="Arial"/>
              <a:buChar char="•"/>
              <a:defRPr sz="1800"/>
            </a:lvl3pPr>
            <a:lvl4pPr marL="1600200" indent="-228600">
              <a:buClr>
                <a:srgbClr val="168035"/>
              </a:buClr>
              <a:buSzPct val="150000"/>
              <a:buFont typeface="Arial"/>
              <a:buChar char="•"/>
              <a:defRPr sz="1800"/>
            </a:lvl4pPr>
            <a:lvl5pPr marL="2057400" indent="-228600">
              <a:buClr>
                <a:srgbClr val="168035"/>
              </a:buClr>
              <a:buSzPct val="150000"/>
              <a:buFont typeface="Arial"/>
              <a:buChar char="•"/>
              <a:defRPr sz="1800"/>
            </a:lvl5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 dirty="0"/>
          </a:p>
        </p:txBody>
      </p:sp>
      <p:sp>
        <p:nvSpPr>
          <p:cNvPr id="10" name="Content Placeholder 6"/>
          <p:cNvSpPr>
            <a:spLocks noGrp="1"/>
          </p:cNvSpPr>
          <p:nvPr>
            <p:ph sz="quarter" idx="11"/>
          </p:nvPr>
        </p:nvSpPr>
        <p:spPr>
          <a:xfrm>
            <a:off x="762001" y="2204864"/>
            <a:ext cx="3316817" cy="4032424"/>
          </a:xfrm>
          <a:prstGeom prst="rect">
            <a:avLst/>
          </a:prstGeom>
        </p:spPr>
        <p:txBody>
          <a:bodyPr vert="horz"/>
          <a:lstStyle>
            <a:lvl1pPr marL="342900" indent="-342900">
              <a:buClr>
                <a:srgbClr val="168035"/>
              </a:buClr>
              <a:buSzPct val="150000"/>
              <a:buFont typeface="Arial"/>
              <a:buChar char="•"/>
              <a:defRPr sz="1800"/>
            </a:lvl1pPr>
            <a:lvl2pPr marL="742950" indent="-285750">
              <a:buClr>
                <a:srgbClr val="168035"/>
              </a:buClr>
              <a:buSzPct val="150000"/>
              <a:buFont typeface="Arial"/>
              <a:buChar char="•"/>
              <a:defRPr sz="1800"/>
            </a:lvl2pPr>
            <a:lvl3pPr marL="1143000" indent="-228600">
              <a:buClr>
                <a:srgbClr val="168035"/>
              </a:buClr>
              <a:buSzPct val="150000"/>
              <a:buFont typeface="Arial"/>
              <a:buChar char="•"/>
              <a:defRPr sz="1800"/>
            </a:lvl3pPr>
            <a:lvl4pPr marL="1600200" indent="-228600">
              <a:buClr>
                <a:srgbClr val="168035"/>
              </a:buClr>
              <a:buSzPct val="150000"/>
              <a:buFont typeface="Arial"/>
              <a:buChar char="•"/>
              <a:defRPr sz="1800"/>
            </a:lvl4pPr>
            <a:lvl5pPr marL="2057400" indent="-228600">
              <a:buClr>
                <a:srgbClr val="168035"/>
              </a:buClr>
              <a:buSzPct val="150000"/>
              <a:buFont typeface="Arial"/>
              <a:buChar char="•"/>
              <a:defRPr sz="1800"/>
            </a:lvl5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 dirty="0"/>
          </a:p>
        </p:txBody>
      </p:sp>
      <p:pic>
        <p:nvPicPr>
          <p:cNvPr id="8" name="Bilde 7" descr="Kartverket logo" title="Logo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314" y="6299489"/>
            <a:ext cx="1009996" cy="344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0545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21.12.2023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79320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Del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/>
              <a:t>Rediger tekststiler i malen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21.12.2023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0591948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21.12.2023</a:t>
            </a:fld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7803672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Rediger tekststiler i malen</a:t>
            </a:r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5" name="Plassholder for teks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Rediger tekststiler i malen</a:t>
            </a:r>
          </a:p>
        </p:txBody>
      </p:sp>
      <p:sp>
        <p:nvSpPr>
          <p:cNvPr id="6" name="Plassholder for innhold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7" name="Plassholder for dato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21.12.2023</a:t>
            </a:fld>
            <a:endParaRPr lang="nb-NO"/>
          </a:p>
        </p:txBody>
      </p:sp>
      <p:sp>
        <p:nvSpPr>
          <p:cNvPr id="8" name="Plassholder for bunn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9" name="Plassholder for lysbilde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5933754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dato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21.12.2023</a:t>
            </a:fld>
            <a:endParaRPr lang="nb-NO"/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5" name="Plassholder for lysbil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3410238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dato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21.12.2023</a:t>
            </a:fld>
            <a:endParaRPr lang="nb-NO"/>
          </a:p>
        </p:txBody>
      </p:sp>
      <p:sp>
        <p:nvSpPr>
          <p:cNvPr id="3" name="Plassholder for bunn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3666282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nhold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b-NO"/>
              <a:t>Rediger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21.12.2023</a:t>
            </a:fld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4628662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e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bilde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b-NO"/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b-NO"/>
              <a:t>Rediger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21.12.2023</a:t>
            </a:fld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5749760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it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956CD3-5E70-4B5B-A926-CB5A4B0078BA}" type="datetimeFigureOut">
              <a:rPr lang="nb-NO" smtClean="0"/>
              <a:t>21.12.2023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3950428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1470879" y="1520190"/>
            <a:ext cx="9144000" cy="3907427"/>
          </a:xfrm>
        </p:spPr>
        <p:txBody>
          <a:bodyPr>
            <a:normAutofit fontScale="90000"/>
          </a:bodyPr>
          <a:lstStyle/>
          <a:p>
            <a:r>
              <a:rPr lang="nb-NO" dirty="0"/>
              <a:t>Skisser/bilder brukt i FKB-Vegnett produktspesifikasjon og registreringsinstruks</a:t>
            </a:r>
            <a:br>
              <a:rPr lang="nb-NO" dirty="0"/>
            </a:br>
            <a:br>
              <a:rPr lang="nb-NO" dirty="0"/>
            </a:br>
            <a:r>
              <a:rPr lang="nb-NO" dirty="0"/>
              <a:t>NÅ ELVEG 2.0!</a:t>
            </a:r>
          </a:p>
        </p:txBody>
      </p:sp>
    </p:spTree>
    <p:extLst>
      <p:ext uri="{BB962C8B-B14F-4D97-AF65-F5344CB8AC3E}">
        <p14:creationId xmlns:p14="http://schemas.microsoft.com/office/powerpoint/2010/main" val="12835419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Veglenke - </a:t>
            </a:r>
            <a:r>
              <a:rPr lang="nb-NO" dirty="0" err="1"/>
              <a:t>TypeVeg</a:t>
            </a:r>
            <a:r>
              <a:rPr lang="nb-NO" dirty="0"/>
              <a:t> (alle fra eks. Vegnett)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9416" y="1666789"/>
            <a:ext cx="6573167" cy="4582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2101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Veglenke - </a:t>
            </a:r>
            <a:r>
              <a:rPr lang="nb-NO" dirty="0" err="1"/>
              <a:t>TypeVeg</a:t>
            </a:r>
            <a:r>
              <a:rPr lang="nb-NO" dirty="0"/>
              <a:t> (alle fra eks. Vegnett)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7123" y="1314155"/>
            <a:ext cx="2505425" cy="4229690"/>
          </a:xfrm>
          <a:prstGeom prst="rect">
            <a:avLst/>
          </a:prstGeom>
        </p:spPr>
      </p:pic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6896" y="1314155"/>
            <a:ext cx="2305372" cy="4210638"/>
          </a:xfrm>
          <a:prstGeom prst="rect">
            <a:avLst/>
          </a:prstGeom>
        </p:spPr>
      </p:pic>
      <p:pic>
        <p:nvPicPr>
          <p:cNvPr id="6" name="Bild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7100" y="2675872"/>
            <a:ext cx="2457793" cy="3400900"/>
          </a:xfrm>
          <a:prstGeom prst="rect">
            <a:avLst/>
          </a:prstGeom>
        </p:spPr>
      </p:pic>
      <p:pic>
        <p:nvPicPr>
          <p:cNvPr id="7" name="Bild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57019" y="6076772"/>
            <a:ext cx="6677957" cy="476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1557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Veglenke - Registrering (alle fra eks. Vegnett)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864" y="1773282"/>
            <a:ext cx="6430272" cy="3905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0928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Veglenke - Registrering (alle fra eks. Vegnett)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6627" y="1998075"/>
            <a:ext cx="6058746" cy="3867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2397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Veglenke - Registrering (alle fra eks. Vegnett)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8601" y="1690688"/>
            <a:ext cx="5534797" cy="465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0679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Veglenke - Registrering (alle fra eks. Vegnett)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2758" y="1689649"/>
            <a:ext cx="6506483" cy="4858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7416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Veglenke - Registrering (alle fra eks. Vegnett)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153" y="1951383"/>
            <a:ext cx="6401693" cy="4143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4404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Veglenke - Registrering (alle fra eks. Vegnett)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7995" y="1907591"/>
            <a:ext cx="6516009" cy="3820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1819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Veglenke - Registrering (alle fra eks. Vegnett)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2285" y="2164778"/>
            <a:ext cx="6487430" cy="3648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5411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Veglenke - Registrering (alle fra eks. Vegnett)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9897" y="884991"/>
            <a:ext cx="6449325" cy="5973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819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90344"/>
          </a:xfrm>
        </p:spPr>
        <p:txBody>
          <a:bodyPr>
            <a:normAutofit fontScale="90000"/>
          </a:bodyPr>
          <a:lstStyle/>
          <a:p>
            <a:r>
              <a:rPr lang="nb-NO" sz="3600" dirty="0"/>
              <a:t>Ny skisse – Bruk av synbarhet for veglenker (synbarhet = 3)</a:t>
            </a:r>
            <a:endParaRPr lang="nb-NO" dirty="0"/>
          </a:p>
        </p:txBody>
      </p:sp>
      <p:pic>
        <p:nvPicPr>
          <p:cNvPr id="17" name="Bild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14441"/>
            <a:ext cx="6516612" cy="4598679"/>
          </a:xfrm>
          <a:prstGeom prst="rect">
            <a:avLst/>
          </a:prstGeom>
        </p:spPr>
      </p:pic>
      <p:sp>
        <p:nvSpPr>
          <p:cNvPr id="11" name="TekstSylinder 10"/>
          <p:cNvSpPr txBox="1"/>
          <p:nvPr/>
        </p:nvSpPr>
        <p:spPr>
          <a:xfrm>
            <a:off x="4723075" y="5192892"/>
            <a:ext cx="2435763" cy="553998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    </a:t>
            </a:r>
            <a:r>
              <a:rPr lang="nb-NO" sz="1000" dirty="0">
                <a:solidFill>
                  <a:srgbClr val="0070C0"/>
                </a:solidFill>
              </a:rPr>
              <a:t>Vegdekkekant og øvrig samferdsel</a:t>
            </a:r>
          </a:p>
          <a:p>
            <a:r>
              <a:rPr lang="nb-NO" sz="1000" dirty="0">
                <a:solidFill>
                  <a:srgbClr val="30F030"/>
                </a:solidFill>
              </a:rPr>
              <a:t>               Veglenke, synbarhet = 0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   </a:t>
            </a:r>
            <a:r>
              <a:rPr lang="nb-NO" sz="1000" dirty="0">
                <a:solidFill>
                  <a:srgbClr val="FF0000"/>
                </a:solidFill>
              </a:rPr>
              <a:t>Veglenke, synbarhet = 3</a:t>
            </a:r>
          </a:p>
        </p:txBody>
      </p:sp>
      <p:cxnSp>
        <p:nvCxnSpPr>
          <p:cNvPr id="12" name="Rett linje 11"/>
          <p:cNvCxnSpPr/>
          <p:nvPr/>
        </p:nvCxnSpPr>
        <p:spPr>
          <a:xfrm>
            <a:off x="4845257" y="5306244"/>
            <a:ext cx="326003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Rett linje 12"/>
          <p:cNvCxnSpPr/>
          <p:nvPr/>
        </p:nvCxnSpPr>
        <p:spPr>
          <a:xfrm>
            <a:off x="4845257" y="5468259"/>
            <a:ext cx="326003" cy="0"/>
          </a:xfrm>
          <a:prstGeom prst="line">
            <a:avLst/>
          </a:prstGeom>
          <a:ln w="12700">
            <a:solidFill>
              <a:srgbClr val="30F0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Rett linje 13"/>
          <p:cNvCxnSpPr/>
          <p:nvPr/>
        </p:nvCxnSpPr>
        <p:spPr>
          <a:xfrm>
            <a:off x="4845258" y="5630214"/>
            <a:ext cx="326003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rihåndsform 17"/>
          <p:cNvSpPr/>
          <p:nvPr/>
        </p:nvSpPr>
        <p:spPr>
          <a:xfrm>
            <a:off x="2450353" y="1320800"/>
            <a:ext cx="3657600" cy="2785146"/>
          </a:xfrm>
          <a:custGeom>
            <a:avLst/>
            <a:gdLst>
              <a:gd name="connsiteX0" fmla="*/ 0 w 3657600"/>
              <a:gd name="connsiteY0" fmla="*/ 2581835 h 2785146"/>
              <a:gd name="connsiteX1" fmla="*/ 137459 w 3657600"/>
              <a:gd name="connsiteY1" fmla="*/ 2677459 h 2785146"/>
              <a:gd name="connsiteX2" fmla="*/ 233082 w 3657600"/>
              <a:gd name="connsiteY2" fmla="*/ 2725271 h 2785146"/>
              <a:gd name="connsiteX3" fmla="*/ 328706 w 3657600"/>
              <a:gd name="connsiteY3" fmla="*/ 2749176 h 2785146"/>
              <a:gd name="connsiteX4" fmla="*/ 424329 w 3657600"/>
              <a:gd name="connsiteY4" fmla="*/ 2773082 h 2785146"/>
              <a:gd name="connsiteX5" fmla="*/ 585694 w 3657600"/>
              <a:gd name="connsiteY5" fmla="*/ 2785035 h 2785146"/>
              <a:gd name="connsiteX6" fmla="*/ 723153 w 3657600"/>
              <a:gd name="connsiteY6" fmla="*/ 2779059 h 2785146"/>
              <a:gd name="connsiteX7" fmla="*/ 806823 w 3657600"/>
              <a:gd name="connsiteY7" fmla="*/ 2779059 h 2785146"/>
              <a:gd name="connsiteX8" fmla="*/ 920376 w 3657600"/>
              <a:gd name="connsiteY8" fmla="*/ 2713318 h 2785146"/>
              <a:gd name="connsiteX9" fmla="*/ 1111623 w 3657600"/>
              <a:gd name="connsiteY9" fmla="*/ 2575859 h 2785146"/>
              <a:gd name="connsiteX10" fmla="*/ 1290918 w 3657600"/>
              <a:gd name="connsiteY10" fmla="*/ 2396565 h 2785146"/>
              <a:gd name="connsiteX11" fmla="*/ 1470212 w 3657600"/>
              <a:gd name="connsiteY11" fmla="*/ 2211294 h 2785146"/>
              <a:gd name="connsiteX12" fmla="*/ 1607671 w 3657600"/>
              <a:gd name="connsiteY12" fmla="*/ 2032000 h 2785146"/>
              <a:gd name="connsiteX13" fmla="*/ 1745129 w 3657600"/>
              <a:gd name="connsiteY13" fmla="*/ 1846729 h 2785146"/>
              <a:gd name="connsiteX14" fmla="*/ 1894541 w 3657600"/>
              <a:gd name="connsiteY14" fmla="*/ 1613647 h 2785146"/>
              <a:gd name="connsiteX15" fmla="*/ 1990165 w 3657600"/>
              <a:gd name="connsiteY15" fmla="*/ 1488141 h 2785146"/>
              <a:gd name="connsiteX16" fmla="*/ 2139576 w 3657600"/>
              <a:gd name="connsiteY16" fmla="*/ 1320800 h 2785146"/>
              <a:gd name="connsiteX17" fmla="*/ 2366682 w 3657600"/>
              <a:gd name="connsiteY17" fmla="*/ 1057835 h 2785146"/>
              <a:gd name="connsiteX18" fmla="*/ 2528047 w 3657600"/>
              <a:gd name="connsiteY18" fmla="*/ 890494 h 2785146"/>
              <a:gd name="connsiteX19" fmla="*/ 2755153 w 3657600"/>
              <a:gd name="connsiteY19" fmla="*/ 699247 h 2785146"/>
              <a:gd name="connsiteX20" fmla="*/ 2964329 w 3657600"/>
              <a:gd name="connsiteY20" fmla="*/ 508000 h 2785146"/>
              <a:gd name="connsiteX21" fmla="*/ 3179482 w 3657600"/>
              <a:gd name="connsiteY21" fmla="*/ 340659 h 2785146"/>
              <a:gd name="connsiteX22" fmla="*/ 3382682 w 3657600"/>
              <a:gd name="connsiteY22" fmla="*/ 173318 h 2785146"/>
              <a:gd name="connsiteX23" fmla="*/ 3657600 w 3657600"/>
              <a:gd name="connsiteY23" fmla="*/ 0 h 2785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657600" h="2785146">
                <a:moveTo>
                  <a:pt x="0" y="2581835"/>
                </a:moveTo>
                <a:cubicBezTo>
                  <a:pt x="49306" y="2617694"/>
                  <a:pt x="98612" y="2653553"/>
                  <a:pt x="137459" y="2677459"/>
                </a:cubicBezTo>
                <a:cubicBezTo>
                  <a:pt x="176306" y="2701365"/>
                  <a:pt x="201208" y="2713318"/>
                  <a:pt x="233082" y="2725271"/>
                </a:cubicBezTo>
                <a:cubicBezTo>
                  <a:pt x="264956" y="2737224"/>
                  <a:pt x="328706" y="2749176"/>
                  <a:pt x="328706" y="2749176"/>
                </a:cubicBezTo>
                <a:cubicBezTo>
                  <a:pt x="360580" y="2757144"/>
                  <a:pt x="381498" y="2767106"/>
                  <a:pt x="424329" y="2773082"/>
                </a:cubicBezTo>
                <a:cubicBezTo>
                  <a:pt x="467160" y="2779059"/>
                  <a:pt x="535890" y="2784039"/>
                  <a:pt x="585694" y="2785035"/>
                </a:cubicBezTo>
                <a:cubicBezTo>
                  <a:pt x="635498" y="2786031"/>
                  <a:pt x="686298" y="2780055"/>
                  <a:pt x="723153" y="2779059"/>
                </a:cubicBezTo>
                <a:cubicBezTo>
                  <a:pt x="760008" y="2778063"/>
                  <a:pt x="773953" y="2790016"/>
                  <a:pt x="806823" y="2779059"/>
                </a:cubicBezTo>
                <a:cubicBezTo>
                  <a:pt x="839694" y="2768102"/>
                  <a:pt x="869576" y="2747185"/>
                  <a:pt x="920376" y="2713318"/>
                </a:cubicBezTo>
                <a:cubicBezTo>
                  <a:pt x="971176" y="2679451"/>
                  <a:pt x="1049866" y="2628651"/>
                  <a:pt x="1111623" y="2575859"/>
                </a:cubicBezTo>
                <a:cubicBezTo>
                  <a:pt x="1173380" y="2523067"/>
                  <a:pt x="1231153" y="2457326"/>
                  <a:pt x="1290918" y="2396565"/>
                </a:cubicBezTo>
                <a:cubicBezTo>
                  <a:pt x="1350683" y="2335804"/>
                  <a:pt x="1417420" y="2272055"/>
                  <a:pt x="1470212" y="2211294"/>
                </a:cubicBezTo>
                <a:cubicBezTo>
                  <a:pt x="1523004" y="2150533"/>
                  <a:pt x="1561852" y="2092761"/>
                  <a:pt x="1607671" y="2032000"/>
                </a:cubicBezTo>
                <a:cubicBezTo>
                  <a:pt x="1653490" y="1971239"/>
                  <a:pt x="1697317" y="1916454"/>
                  <a:pt x="1745129" y="1846729"/>
                </a:cubicBezTo>
                <a:cubicBezTo>
                  <a:pt x="1792941" y="1777004"/>
                  <a:pt x="1853702" y="1673412"/>
                  <a:pt x="1894541" y="1613647"/>
                </a:cubicBezTo>
                <a:cubicBezTo>
                  <a:pt x="1935380" y="1553882"/>
                  <a:pt x="1949326" y="1536949"/>
                  <a:pt x="1990165" y="1488141"/>
                </a:cubicBezTo>
                <a:cubicBezTo>
                  <a:pt x="2031004" y="1439333"/>
                  <a:pt x="2076823" y="1392518"/>
                  <a:pt x="2139576" y="1320800"/>
                </a:cubicBezTo>
                <a:cubicBezTo>
                  <a:pt x="2202329" y="1249082"/>
                  <a:pt x="2301937" y="1129553"/>
                  <a:pt x="2366682" y="1057835"/>
                </a:cubicBezTo>
                <a:cubicBezTo>
                  <a:pt x="2431427" y="986117"/>
                  <a:pt x="2463302" y="950259"/>
                  <a:pt x="2528047" y="890494"/>
                </a:cubicBezTo>
                <a:cubicBezTo>
                  <a:pt x="2592792" y="830729"/>
                  <a:pt x="2682439" y="762996"/>
                  <a:pt x="2755153" y="699247"/>
                </a:cubicBezTo>
                <a:cubicBezTo>
                  <a:pt x="2827867" y="635498"/>
                  <a:pt x="2893608" y="567765"/>
                  <a:pt x="2964329" y="508000"/>
                </a:cubicBezTo>
                <a:cubicBezTo>
                  <a:pt x="3035050" y="448235"/>
                  <a:pt x="3109757" y="396439"/>
                  <a:pt x="3179482" y="340659"/>
                </a:cubicBezTo>
                <a:cubicBezTo>
                  <a:pt x="3249208" y="284879"/>
                  <a:pt x="3302996" y="230094"/>
                  <a:pt x="3382682" y="173318"/>
                </a:cubicBezTo>
                <a:cubicBezTo>
                  <a:pt x="3462368" y="116542"/>
                  <a:pt x="3559984" y="58271"/>
                  <a:pt x="3657600" y="0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7160026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Veglenke - </a:t>
            </a:r>
            <a:r>
              <a:rPr lang="nb-NO" dirty="0" err="1"/>
              <a:t>TypeVeg</a:t>
            </a:r>
            <a:r>
              <a:rPr lang="nb-NO" dirty="0"/>
              <a:t> (</a:t>
            </a:r>
            <a:r>
              <a:rPr lang="nb-NO" dirty="0" err="1"/>
              <a:t>kanalisertVeg</a:t>
            </a:r>
            <a:r>
              <a:rPr lang="nb-NO" dirty="0"/>
              <a:t>) </a:t>
            </a:r>
            <a:r>
              <a:rPr lang="nb-NO" dirty="0">
                <a:solidFill>
                  <a:srgbClr val="FF0000"/>
                </a:solidFill>
              </a:rPr>
              <a:t>til vedlegg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4" name="Bilde 3">
            <a:extLst>
              <a:ext uri="{FF2B5EF4-FFF2-40B4-BE49-F238E27FC236}">
                <a16:creationId xmlns:a16="http://schemas.microsoft.com/office/drawing/2014/main" id="{50511C90-359B-4A38-810D-176248B30F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49980"/>
            <a:ext cx="5392691" cy="5042895"/>
          </a:xfrm>
          <a:prstGeom prst="rect">
            <a:avLst/>
          </a:prstGeom>
        </p:spPr>
      </p:pic>
      <p:sp>
        <p:nvSpPr>
          <p:cNvPr id="5" name="Frihåndsform: figur 4">
            <a:extLst>
              <a:ext uri="{FF2B5EF4-FFF2-40B4-BE49-F238E27FC236}">
                <a16:creationId xmlns:a16="http://schemas.microsoft.com/office/drawing/2014/main" id="{535891E7-B3A1-492C-ADA2-A18C175A28FD}"/>
              </a:ext>
            </a:extLst>
          </p:cNvPr>
          <p:cNvSpPr/>
          <p:nvPr/>
        </p:nvSpPr>
        <p:spPr>
          <a:xfrm>
            <a:off x="2055906" y="2587812"/>
            <a:ext cx="1828800" cy="802773"/>
          </a:xfrm>
          <a:custGeom>
            <a:avLst/>
            <a:gdLst>
              <a:gd name="connsiteX0" fmla="*/ 0 w 1828800"/>
              <a:gd name="connsiteY0" fmla="*/ 621553 h 802773"/>
              <a:gd name="connsiteX1" fmla="*/ 203200 w 1828800"/>
              <a:gd name="connsiteY1" fmla="*/ 699247 h 802773"/>
              <a:gd name="connsiteX2" fmla="*/ 436282 w 1828800"/>
              <a:gd name="connsiteY2" fmla="*/ 764988 h 802773"/>
              <a:gd name="connsiteX3" fmla="*/ 585694 w 1828800"/>
              <a:gd name="connsiteY3" fmla="*/ 788894 h 802773"/>
              <a:gd name="connsiteX4" fmla="*/ 729129 w 1828800"/>
              <a:gd name="connsiteY4" fmla="*/ 800847 h 802773"/>
              <a:gd name="connsiteX5" fmla="*/ 872565 w 1828800"/>
              <a:gd name="connsiteY5" fmla="*/ 800847 h 802773"/>
              <a:gd name="connsiteX6" fmla="*/ 980141 w 1828800"/>
              <a:gd name="connsiteY6" fmla="*/ 794870 h 802773"/>
              <a:gd name="connsiteX7" fmla="*/ 1165412 w 1828800"/>
              <a:gd name="connsiteY7" fmla="*/ 717176 h 802773"/>
              <a:gd name="connsiteX8" fmla="*/ 1374588 w 1828800"/>
              <a:gd name="connsiteY8" fmla="*/ 609600 h 802773"/>
              <a:gd name="connsiteX9" fmla="*/ 1524000 w 1828800"/>
              <a:gd name="connsiteY9" fmla="*/ 490070 h 802773"/>
              <a:gd name="connsiteX10" fmla="*/ 1649506 w 1828800"/>
              <a:gd name="connsiteY10" fmla="*/ 352612 h 802773"/>
              <a:gd name="connsiteX11" fmla="*/ 1733176 w 1828800"/>
              <a:gd name="connsiteY11" fmla="*/ 221129 h 802773"/>
              <a:gd name="connsiteX12" fmla="*/ 1828800 w 1828800"/>
              <a:gd name="connsiteY12" fmla="*/ 0 h 802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828800" h="802773">
                <a:moveTo>
                  <a:pt x="0" y="621553"/>
                </a:moveTo>
                <a:cubicBezTo>
                  <a:pt x="65243" y="648447"/>
                  <a:pt x="130486" y="675341"/>
                  <a:pt x="203200" y="699247"/>
                </a:cubicBezTo>
                <a:cubicBezTo>
                  <a:pt x="275914" y="723153"/>
                  <a:pt x="372533" y="750047"/>
                  <a:pt x="436282" y="764988"/>
                </a:cubicBezTo>
                <a:cubicBezTo>
                  <a:pt x="500031" y="779929"/>
                  <a:pt x="536886" y="782918"/>
                  <a:pt x="585694" y="788894"/>
                </a:cubicBezTo>
                <a:cubicBezTo>
                  <a:pt x="634502" y="794870"/>
                  <a:pt x="681317" y="798855"/>
                  <a:pt x="729129" y="800847"/>
                </a:cubicBezTo>
                <a:cubicBezTo>
                  <a:pt x="776941" y="802839"/>
                  <a:pt x="830730" y="801843"/>
                  <a:pt x="872565" y="800847"/>
                </a:cubicBezTo>
                <a:cubicBezTo>
                  <a:pt x="914400" y="799851"/>
                  <a:pt x="931333" y="808815"/>
                  <a:pt x="980141" y="794870"/>
                </a:cubicBezTo>
                <a:cubicBezTo>
                  <a:pt x="1028949" y="780925"/>
                  <a:pt x="1099671" y="748054"/>
                  <a:pt x="1165412" y="717176"/>
                </a:cubicBezTo>
                <a:cubicBezTo>
                  <a:pt x="1231153" y="686298"/>
                  <a:pt x="1314823" y="647451"/>
                  <a:pt x="1374588" y="609600"/>
                </a:cubicBezTo>
                <a:cubicBezTo>
                  <a:pt x="1434353" y="571749"/>
                  <a:pt x="1478180" y="532901"/>
                  <a:pt x="1524000" y="490070"/>
                </a:cubicBezTo>
                <a:cubicBezTo>
                  <a:pt x="1569820" y="447239"/>
                  <a:pt x="1614643" y="397435"/>
                  <a:pt x="1649506" y="352612"/>
                </a:cubicBezTo>
                <a:cubicBezTo>
                  <a:pt x="1684369" y="307788"/>
                  <a:pt x="1703294" y="279898"/>
                  <a:pt x="1733176" y="221129"/>
                </a:cubicBezTo>
                <a:cubicBezTo>
                  <a:pt x="1763058" y="162360"/>
                  <a:pt x="1795929" y="81180"/>
                  <a:pt x="1828800" y="0"/>
                </a:cubicBez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6" name="TekstSylinder 5">
            <a:extLst>
              <a:ext uri="{FF2B5EF4-FFF2-40B4-BE49-F238E27FC236}">
                <a16:creationId xmlns:a16="http://schemas.microsoft.com/office/drawing/2014/main" id="{B636B01C-7FB5-4394-A218-963FB6F84BC8}"/>
              </a:ext>
            </a:extLst>
          </p:cNvPr>
          <p:cNvSpPr txBox="1"/>
          <p:nvPr/>
        </p:nvSpPr>
        <p:spPr>
          <a:xfrm>
            <a:off x="6776884" y="2190135"/>
            <a:ext cx="412954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Under vises et eksempel på registrering av et svingefelt (høyresvingefelt – markert med rødt i figuren). Svingefelt skal registreres med </a:t>
            </a:r>
            <a:r>
              <a:rPr lang="nb-NO" dirty="0" err="1"/>
              <a:t>typeveg</a:t>
            </a:r>
            <a:r>
              <a:rPr lang="nb-NO" dirty="0"/>
              <a:t> kanalisert veg. Ellers gjelder teksten fra figur 2 i produktspesifikasjonen for Elveg: "I de aller fleste tilfeller vil topologien i slike kryss være etablert og skal da ikke endres ved fotogrammetrisk registrering. Fotogrammetrisk registrering vil i hovedsak gå ut på forbedring av geometri der kriteriene for dette er til stede".</a:t>
            </a:r>
          </a:p>
        </p:txBody>
      </p:sp>
    </p:spTree>
    <p:extLst>
      <p:ext uri="{BB962C8B-B14F-4D97-AF65-F5344CB8AC3E}">
        <p14:creationId xmlns:p14="http://schemas.microsoft.com/office/powerpoint/2010/main" val="4202356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Veglenke - </a:t>
            </a:r>
            <a:r>
              <a:rPr lang="nb-NO" dirty="0" err="1"/>
              <a:t>TypeVeg</a:t>
            </a:r>
            <a:r>
              <a:rPr lang="nb-NO" dirty="0"/>
              <a:t> (</a:t>
            </a:r>
            <a:r>
              <a:rPr lang="nb-NO" dirty="0" err="1"/>
              <a:t>enkelBilveg</a:t>
            </a:r>
            <a:r>
              <a:rPr lang="nb-NO" dirty="0"/>
              <a:t>)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3722161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Veglenke - </a:t>
            </a:r>
            <a:r>
              <a:rPr lang="nb-NO" dirty="0" err="1"/>
              <a:t>TypeVeg</a:t>
            </a:r>
            <a:r>
              <a:rPr lang="nb-NO" dirty="0"/>
              <a:t> (rampe)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9257354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Veglenke - </a:t>
            </a:r>
            <a:r>
              <a:rPr lang="nb-NO" dirty="0" err="1"/>
              <a:t>TypeVeg</a:t>
            </a:r>
            <a:r>
              <a:rPr lang="nb-NO" dirty="0"/>
              <a:t> (rundkjøring)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7480552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Veglenke - </a:t>
            </a:r>
            <a:r>
              <a:rPr lang="nb-NO" dirty="0" err="1"/>
              <a:t>TypeVeg</a:t>
            </a:r>
            <a:r>
              <a:rPr lang="nb-NO" dirty="0"/>
              <a:t> (bilferje)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0125353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Veglenke - </a:t>
            </a:r>
            <a:r>
              <a:rPr lang="nb-NO" dirty="0" err="1"/>
              <a:t>TypeVeg</a:t>
            </a:r>
            <a:r>
              <a:rPr lang="nb-NO" dirty="0"/>
              <a:t> (passasjerferje)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6906599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Veglenke - </a:t>
            </a:r>
            <a:r>
              <a:rPr lang="nb-NO" dirty="0" err="1"/>
              <a:t>TypeVeg</a:t>
            </a:r>
            <a:r>
              <a:rPr lang="nb-NO" dirty="0"/>
              <a:t> (</a:t>
            </a:r>
            <a:r>
              <a:rPr lang="nb-NO" dirty="0" err="1"/>
              <a:t>gangOgSykkelveg</a:t>
            </a:r>
            <a:r>
              <a:rPr lang="nb-NO" dirty="0"/>
              <a:t>)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4014813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Veglenke - </a:t>
            </a:r>
            <a:r>
              <a:rPr lang="nb-NO" dirty="0" err="1"/>
              <a:t>TypeVeg</a:t>
            </a:r>
            <a:r>
              <a:rPr lang="nb-NO" dirty="0"/>
              <a:t> (sykkelveg)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8071014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Veglenke - </a:t>
            </a:r>
            <a:r>
              <a:rPr lang="nb-NO" dirty="0" err="1"/>
              <a:t>TypeVeg</a:t>
            </a:r>
            <a:r>
              <a:rPr lang="nb-NO" dirty="0"/>
              <a:t> (gangveg) </a:t>
            </a:r>
            <a:r>
              <a:rPr lang="nb-NO" dirty="0">
                <a:solidFill>
                  <a:srgbClr val="FF0000"/>
                </a:solidFill>
              </a:rPr>
              <a:t>til vedlegg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4" name="Bilde 3">
            <a:extLst>
              <a:ext uri="{FF2B5EF4-FFF2-40B4-BE49-F238E27FC236}">
                <a16:creationId xmlns:a16="http://schemas.microsoft.com/office/drawing/2014/main" id="{26901EDA-6689-4EA4-911B-92E2BBD565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575" y="1591088"/>
            <a:ext cx="6030167" cy="5115639"/>
          </a:xfrm>
          <a:prstGeom prst="rect">
            <a:avLst/>
          </a:prstGeom>
        </p:spPr>
      </p:pic>
      <p:sp>
        <p:nvSpPr>
          <p:cNvPr id="3" name="Frihåndsform: figur 2">
            <a:extLst>
              <a:ext uri="{FF2B5EF4-FFF2-40B4-BE49-F238E27FC236}">
                <a16:creationId xmlns:a16="http://schemas.microsoft.com/office/drawing/2014/main" id="{88C76352-EA97-4AD8-8D4E-FED7446F08FD}"/>
              </a:ext>
            </a:extLst>
          </p:cNvPr>
          <p:cNvSpPr/>
          <p:nvPr/>
        </p:nvSpPr>
        <p:spPr>
          <a:xfrm>
            <a:off x="3187700" y="4356100"/>
            <a:ext cx="1009650" cy="1631950"/>
          </a:xfrm>
          <a:custGeom>
            <a:avLst/>
            <a:gdLst>
              <a:gd name="connsiteX0" fmla="*/ 0 w 1009650"/>
              <a:gd name="connsiteY0" fmla="*/ 0 h 1631950"/>
              <a:gd name="connsiteX1" fmla="*/ 25400 w 1009650"/>
              <a:gd name="connsiteY1" fmla="*/ 298450 h 1631950"/>
              <a:gd name="connsiteX2" fmla="*/ 88900 w 1009650"/>
              <a:gd name="connsiteY2" fmla="*/ 552450 h 1631950"/>
              <a:gd name="connsiteX3" fmla="*/ 133350 w 1009650"/>
              <a:gd name="connsiteY3" fmla="*/ 774700 h 1631950"/>
              <a:gd name="connsiteX4" fmla="*/ 177800 w 1009650"/>
              <a:gd name="connsiteY4" fmla="*/ 869950 h 1631950"/>
              <a:gd name="connsiteX5" fmla="*/ 298450 w 1009650"/>
              <a:gd name="connsiteY5" fmla="*/ 984250 h 1631950"/>
              <a:gd name="connsiteX6" fmla="*/ 495300 w 1009650"/>
              <a:gd name="connsiteY6" fmla="*/ 1073150 h 1631950"/>
              <a:gd name="connsiteX7" fmla="*/ 781050 w 1009650"/>
              <a:gd name="connsiteY7" fmla="*/ 1219200 h 1631950"/>
              <a:gd name="connsiteX8" fmla="*/ 895350 w 1009650"/>
              <a:gd name="connsiteY8" fmla="*/ 1352550 h 1631950"/>
              <a:gd name="connsiteX9" fmla="*/ 965200 w 1009650"/>
              <a:gd name="connsiteY9" fmla="*/ 1435100 h 1631950"/>
              <a:gd name="connsiteX10" fmla="*/ 1009650 w 1009650"/>
              <a:gd name="connsiteY10" fmla="*/ 1631950 h 1631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09650" h="1631950">
                <a:moveTo>
                  <a:pt x="0" y="0"/>
                </a:moveTo>
                <a:cubicBezTo>
                  <a:pt x="5291" y="103187"/>
                  <a:pt x="10583" y="206375"/>
                  <a:pt x="25400" y="298450"/>
                </a:cubicBezTo>
                <a:cubicBezTo>
                  <a:pt x="40217" y="390525"/>
                  <a:pt x="70908" y="473075"/>
                  <a:pt x="88900" y="552450"/>
                </a:cubicBezTo>
                <a:cubicBezTo>
                  <a:pt x="106892" y="631825"/>
                  <a:pt x="118533" y="721783"/>
                  <a:pt x="133350" y="774700"/>
                </a:cubicBezTo>
                <a:cubicBezTo>
                  <a:pt x="148167" y="827617"/>
                  <a:pt x="150283" y="835025"/>
                  <a:pt x="177800" y="869950"/>
                </a:cubicBezTo>
                <a:cubicBezTo>
                  <a:pt x="205317" y="904875"/>
                  <a:pt x="245533" y="950383"/>
                  <a:pt x="298450" y="984250"/>
                </a:cubicBezTo>
                <a:cubicBezTo>
                  <a:pt x="351367" y="1018117"/>
                  <a:pt x="414867" y="1033992"/>
                  <a:pt x="495300" y="1073150"/>
                </a:cubicBezTo>
                <a:cubicBezTo>
                  <a:pt x="575733" y="1112308"/>
                  <a:pt x="714375" y="1172633"/>
                  <a:pt x="781050" y="1219200"/>
                </a:cubicBezTo>
                <a:cubicBezTo>
                  <a:pt x="847725" y="1265767"/>
                  <a:pt x="895350" y="1352550"/>
                  <a:pt x="895350" y="1352550"/>
                </a:cubicBezTo>
                <a:cubicBezTo>
                  <a:pt x="926042" y="1388533"/>
                  <a:pt x="946150" y="1388533"/>
                  <a:pt x="965200" y="1435100"/>
                </a:cubicBezTo>
                <a:cubicBezTo>
                  <a:pt x="984250" y="1481667"/>
                  <a:pt x="996950" y="1556808"/>
                  <a:pt x="1009650" y="1631950"/>
                </a:cubicBez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6" name="TekstSylinder 5">
            <a:extLst>
              <a:ext uri="{FF2B5EF4-FFF2-40B4-BE49-F238E27FC236}">
                <a16:creationId xmlns:a16="http://schemas.microsoft.com/office/drawing/2014/main" id="{C4260541-042D-41D6-86E5-79F965533FA1}"/>
              </a:ext>
            </a:extLst>
          </p:cNvPr>
          <p:cNvSpPr txBox="1"/>
          <p:nvPr/>
        </p:nvSpPr>
        <p:spPr>
          <a:xfrm>
            <a:off x="6776884" y="2190135"/>
            <a:ext cx="412954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Under vises et eksempel på registrering av en utydelig </a:t>
            </a:r>
            <a:r>
              <a:rPr lang="nb-NO" dirty="0" err="1"/>
              <a:t>typeveg</a:t>
            </a:r>
            <a:r>
              <a:rPr lang="nb-NO" dirty="0"/>
              <a:t> mellom fortau (fra sør) og gangfelt (til venstre) – markert med rødt i figuren).</a:t>
            </a:r>
          </a:p>
          <a:p>
            <a:r>
              <a:rPr lang="nb-NO" dirty="0"/>
              <a:t>Disse typevegene er meget vanskelige å skille på ved registrering, derfor skal </a:t>
            </a:r>
            <a:r>
              <a:rPr lang="nb-NO" dirty="0" err="1"/>
              <a:t>typeveg</a:t>
            </a:r>
            <a:r>
              <a:rPr lang="nb-NO" dirty="0"/>
              <a:t> kodes som gangveg ved fotogrammetrisk nyregistrering og ev. justeres administrativt.</a:t>
            </a:r>
          </a:p>
        </p:txBody>
      </p:sp>
    </p:spTree>
    <p:extLst>
      <p:ext uri="{BB962C8B-B14F-4D97-AF65-F5344CB8AC3E}">
        <p14:creationId xmlns:p14="http://schemas.microsoft.com/office/powerpoint/2010/main" val="15703268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Veglenke - </a:t>
            </a:r>
            <a:r>
              <a:rPr lang="nb-NO" dirty="0" err="1"/>
              <a:t>TypeVeg</a:t>
            </a:r>
            <a:r>
              <a:rPr lang="nb-NO" dirty="0"/>
              <a:t> (gatetun)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3340111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90344"/>
          </a:xfrm>
        </p:spPr>
        <p:txBody>
          <a:bodyPr>
            <a:normAutofit fontScale="90000"/>
          </a:bodyPr>
          <a:lstStyle/>
          <a:p>
            <a:r>
              <a:rPr lang="nb-NO" sz="3600" dirty="0"/>
              <a:t>Ny skisse – Bruk av synbarhet for veglenker (synbarhet = 2)</a:t>
            </a:r>
            <a:endParaRPr lang="nb-NO" dirty="0"/>
          </a:p>
        </p:txBody>
      </p:sp>
      <p:sp>
        <p:nvSpPr>
          <p:cNvPr id="11" name="TekstSylinder 10"/>
          <p:cNvSpPr txBox="1"/>
          <p:nvPr/>
        </p:nvSpPr>
        <p:spPr>
          <a:xfrm>
            <a:off x="8918037" y="5610904"/>
            <a:ext cx="2435763" cy="553998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    </a:t>
            </a:r>
            <a:r>
              <a:rPr lang="nb-NO" sz="1000" dirty="0">
                <a:solidFill>
                  <a:srgbClr val="0070C0"/>
                </a:solidFill>
              </a:rPr>
              <a:t>Vegdekkekant og øvrig samferdsel</a:t>
            </a:r>
          </a:p>
          <a:p>
            <a:r>
              <a:rPr lang="nb-NO" sz="1000" dirty="0">
                <a:solidFill>
                  <a:srgbClr val="30F030"/>
                </a:solidFill>
              </a:rPr>
              <a:t>               Veglenke, synbarhet = 0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   </a:t>
            </a:r>
            <a:r>
              <a:rPr lang="nb-NO" sz="1000" dirty="0">
                <a:solidFill>
                  <a:srgbClr val="FF0000"/>
                </a:solidFill>
              </a:rPr>
              <a:t>Veglenke, synbarhet = 3</a:t>
            </a:r>
          </a:p>
        </p:txBody>
      </p:sp>
      <p:cxnSp>
        <p:nvCxnSpPr>
          <p:cNvPr id="12" name="Rett linje 11"/>
          <p:cNvCxnSpPr/>
          <p:nvPr/>
        </p:nvCxnSpPr>
        <p:spPr>
          <a:xfrm>
            <a:off x="9040219" y="5724256"/>
            <a:ext cx="326003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Rett linje 12"/>
          <p:cNvCxnSpPr/>
          <p:nvPr/>
        </p:nvCxnSpPr>
        <p:spPr>
          <a:xfrm>
            <a:off x="9040219" y="5886271"/>
            <a:ext cx="326003" cy="0"/>
          </a:xfrm>
          <a:prstGeom prst="line">
            <a:avLst/>
          </a:prstGeom>
          <a:ln w="12700">
            <a:solidFill>
              <a:srgbClr val="30F0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Rett linje 13"/>
          <p:cNvCxnSpPr/>
          <p:nvPr/>
        </p:nvCxnSpPr>
        <p:spPr>
          <a:xfrm>
            <a:off x="9040220" y="6048226"/>
            <a:ext cx="326003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040" y="1342144"/>
            <a:ext cx="5868219" cy="4382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6044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Veglenke - </a:t>
            </a:r>
            <a:r>
              <a:rPr lang="nb-NO" dirty="0" err="1"/>
              <a:t>TypeVeg</a:t>
            </a:r>
            <a:r>
              <a:rPr lang="nb-NO" dirty="0"/>
              <a:t> (gågate)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7847120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Veglenke - </a:t>
            </a:r>
            <a:r>
              <a:rPr lang="nb-NO" dirty="0" err="1"/>
              <a:t>TypeVeg</a:t>
            </a:r>
            <a:r>
              <a:rPr lang="nb-NO" dirty="0"/>
              <a:t> (gangfelt) </a:t>
            </a:r>
            <a:r>
              <a:rPr lang="nb-NO" dirty="0">
                <a:solidFill>
                  <a:srgbClr val="FF0000"/>
                </a:solidFill>
              </a:rPr>
              <a:t>til vedlegg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4" name="Bilde 3">
            <a:extLst>
              <a:ext uri="{FF2B5EF4-FFF2-40B4-BE49-F238E27FC236}">
                <a16:creationId xmlns:a16="http://schemas.microsoft.com/office/drawing/2014/main" id="{D4F62D9F-1D52-4D2E-A16E-0B8671B479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559" y="1545587"/>
            <a:ext cx="6139135" cy="4947288"/>
          </a:xfrm>
          <a:prstGeom prst="rect">
            <a:avLst/>
          </a:prstGeom>
        </p:spPr>
      </p:pic>
      <p:sp>
        <p:nvSpPr>
          <p:cNvPr id="6" name="TekstSylinder 5">
            <a:extLst>
              <a:ext uri="{FF2B5EF4-FFF2-40B4-BE49-F238E27FC236}">
                <a16:creationId xmlns:a16="http://schemas.microsoft.com/office/drawing/2014/main" id="{96108DDA-9F0B-4E96-AD49-C23B7B76578A}"/>
              </a:ext>
            </a:extLst>
          </p:cNvPr>
          <p:cNvSpPr txBox="1"/>
          <p:nvPr/>
        </p:nvSpPr>
        <p:spPr>
          <a:xfrm>
            <a:off x="7682576" y="2364306"/>
            <a:ext cx="412954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Under vises et eksempel på registrering av </a:t>
            </a:r>
            <a:r>
              <a:rPr lang="nb-NO" dirty="0" err="1"/>
              <a:t>veglenke</a:t>
            </a:r>
            <a:r>
              <a:rPr lang="nb-NO" dirty="0"/>
              <a:t> mellom to gangfelt (markert i rødt i figuren). Hvis lengde er under minstemål for registrering av veglenker (2m) registreres gangfeltet sammenhengende. Hvis lengde er over minstemål registreres </a:t>
            </a:r>
            <a:r>
              <a:rPr lang="nb-NO" dirty="0" err="1"/>
              <a:t>veglenken</a:t>
            </a:r>
            <a:r>
              <a:rPr lang="nb-NO" dirty="0"/>
              <a:t> mellom gangfeltene som gangveg fotogrammetrisk og justeres ev. administrativt.</a:t>
            </a:r>
          </a:p>
          <a:p>
            <a:r>
              <a:rPr lang="nb-NO" dirty="0"/>
              <a:t>Ved eksisterende </a:t>
            </a:r>
            <a:r>
              <a:rPr lang="nb-NO" dirty="0" err="1"/>
              <a:t>veglenke</a:t>
            </a:r>
            <a:r>
              <a:rPr lang="nb-NO" dirty="0"/>
              <a:t> (gang- og sykkelveg) over gangfelt kan </a:t>
            </a:r>
            <a:r>
              <a:rPr lang="nb-NO" dirty="0" err="1"/>
              <a:t>veglenke</a:t>
            </a:r>
            <a:r>
              <a:rPr lang="nb-NO" dirty="0"/>
              <a:t> splittes opp og gis ny </a:t>
            </a:r>
            <a:r>
              <a:rPr lang="nb-NO" dirty="0" err="1"/>
              <a:t>typeveg</a:t>
            </a:r>
            <a:r>
              <a:rPr lang="nb-NO" dirty="0"/>
              <a:t> og endret type E, hvis eksiterende </a:t>
            </a:r>
            <a:r>
              <a:rPr lang="nb-NO" dirty="0" err="1"/>
              <a:t>veglenke</a:t>
            </a:r>
            <a:r>
              <a:rPr lang="nb-NO" dirty="0"/>
              <a:t> oppfyller kravene for nøyaktighet.</a:t>
            </a:r>
          </a:p>
        </p:txBody>
      </p:sp>
      <p:cxnSp>
        <p:nvCxnSpPr>
          <p:cNvPr id="13" name="Rett linje 12">
            <a:extLst>
              <a:ext uri="{FF2B5EF4-FFF2-40B4-BE49-F238E27FC236}">
                <a16:creationId xmlns:a16="http://schemas.microsoft.com/office/drawing/2014/main" id="{DB110B1A-455B-4622-B405-AAAF3A380789}"/>
              </a:ext>
            </a:extLst>
          </p:cNvPr>
          <p:cNvCxnSpPr>
            <a:cxnSpLocks/>
          </p:cNvCxnSpPr>
          <p:nvPr/>
        </p:nvCxnSpPr>
        <p:spPr>
          <a:xfrm flipV="1">
            <a:off x="3663210" y="3669030"/>
            <a:ext cx="43920" cy="19052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Rett linje 15">
            <a:extLst>
              <a:ext uri="{FF2B5EF4-FFF2-40B4-BE49-F238E27FC236}">
                <a16:creationId xmlns:a16="http://schemas.microsoft.com/office/drawing/2014/main" id="{791C7AEE-6E69-48F6-B3A1-4A0E371F425B}"/>
              </a:ext>
            </a:extLst>
          </p:cNvPr>
          <p:cNvCxnSpPr>
            <a:cxnSpLocks/>
          </p:cNvCxnSpPr>
          <p:nvPr/>
        </p:nvCxnSpPr>
        <p:spPr>
          <a:xfrm flipV="1">
            <a:off x="4057650" y="3573780"/>
            <a:ext cx="53940" cy="20025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Rett linje 18">
            <a:extLst>
              <a:ext uri="{FF2B5EF4-FFF2-40B4-BE49-F238E27FC236}">
                <a16:creationId xmlns:a16="http://schemas.microsoft.com/office/drawing/2014/main" id="{C39DE966-DEDF-4EA0-AFF2-DA8D627E0735}"/>
              </a:ext>
            </a:extLst>
          </p:cNvPr>
          <p:cNvCxnSpPr>
            <a:cxnSpLocks/>
          </p:cNvCxnSpPr>
          <p:nvPr/>
        </p:nvCxnSpPr>
        <p:spPr>
          <a:xfrm flipH="1" flipV="1">
            <a:off x="3707130" y="3669030"/>
            <a:ext cx="350520" cy="10500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22771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Veglenke - </a:t>
            </a:r>
            <a:r>
              <a:rPr lang="nb-NO" dirty="0" err="1"/>
              <a:t>TypeVeg</a:t>
            </a:r>
            <a:r>
              <a:rPr lang="nb-NO" dirty="0"/>
              <a:t> (fortau)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001431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Veglenke - </a:t>
            </a:r>
            <a:r>
              <a:rPr lang="nb-NO" dirty="0" err="1"/>
              <a:t>TypeVeg</a:t>
            </a:r>
            <a:r>
              <a:rPr lang="nb-NO" dirty="0"/>
              <a:t> (</a:t>
            </a:r>
            <a:r>
              <a:rPr lang="nb-NO" b="1" dirty="0">
                <a:solidFill>
                  <a:srgbClr val="FF0000"/>
                </a:solidFill>
              </a:rPr>
              <a:t>IKKE</a:t>
            </a:r>
            <a:r>
              <a:rPr lang="nb-NO" dirty="0"/>
              <a:t> fortau)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4" name="Bilde 3">
            <a:extLst>
              <a:ext uri="{FF2B5EF4-FFF2-40B4-BE49-F238E27FC236}">
                <a16:creationId xmlns:a16="http://schemas.microsoft.com/office/drawing/2014/main" id="{4DF7FBB8-C568-6F3C-F779-A379F3F7E5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456" y="1562425"/>
            <a:ext cx="4903824" cy="396782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Bilde 5">
            <a:extLst>
              <a:ext uri="{FF2B5EF4-FFF2-40B4-BE49-F238E27FC236}">
                <a16:creationId xmlns:a16="http://schemas.microsoft.com/office/drawing/2014/main" id="{33947FAE-2D41-035E-3CB0-D432E80D8A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9712"/>
          <a:stretch/>
        </p:blipFill>
        <p:spPr>
          <a:xfrm>
            <a:off x="5342280" y="1562425"/>
            <a:ext cx="5427320" cy="3968294"/>
          </a:xfrm>
          <a:prstGeom prst="rect">
            <a:avLst/>
          </a:prstGeom>
        </p:spPr>
      </p:pic>
      <p:sp>
        <p:nvSpPr>
          <p:cNvPr id="9" name="TekstSylinder 8">
            <a:extLst>
              <a:ext uri="{FF2B5EF4-FFF2-40B4-BE49-F238E27FC236}">
                <a16:creationId xmlns:a16="http://schemas.microsoft.com/office/drawing/2014/main" id="{137601C8-84AA-ECD5-8907-20002D6EFC1B}"/>
              </a:ext>
            </a:extLst>
          </p:cNvPr>
          <p:cNvSpPr txBox="1"/>
          <p:nvPr/>
        </p:nvSpPr>
        <p:spPr>
          <a:xfrm>
            <a:off x="838199" y="5914131"/>
            <a:ext cx="931247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b-NO" dirty="0"/>
              <a:t>Eksempel på braketter, som IKKE skal registreres som fortau i Elveg. Her i forbindelse med tunell på Ring 3 i Oslo. Illustrasjon og bilde fra SVV. </a:t>
            </a:r>
          </a:p>
        </p:txBody>
      </p:sp>
    </p:spTree>
    <p:extLst>
      <p:ext uri="{BB962C8B-B14F-4D97-AF65-F5344CB8AC3E}">
        <p14:creationId xmlns:p14="http://schemas.microsoft.com/office/powerpoint/2010/main" val="35672569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59668"/>
          </a:xfrm>
        </p:spPr>
        <p:txBody>
          <a:bodyPr/>
          <a:lstStyle/>
          <a:p>
            <a:r>
              <a:rPr lang="nb-NO" dirty="0"/>
              <a:t>Veglenke – eksisterende konnekteringslenker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sp>
        <p:nvSpPr>
          <p:cNvPr id="9" name="TekstSylinder 8">
            <a:extLst>
              <a:ext uri="{FF2B5EF4-FFF2-40B4-BE49-F238E27FC236}">
                <a16:creationId xmlns:a16="http://schemas.microsoft.com/office/drawing/2014/main" id="{137601C8-84AA-ECD5-8907-20002D6EFC1B}"/>
              </a:ext>
            </a:extLst>
          </p:cNvPr>
          <p:cNvSpPr txBox="1"/>
          <p:nvPr/>
        </p:nvSpPr>
        <p:spPr>
          <a:xfrm>
            <a:off x="838200" y="1266631"/>
            <a:ext cx="931247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b-NO" dirty="0"/>
              <a:t>I kryss vil man få en liten strekning med overlapp mellom vegene, der </a:t>
            </a:r>
            <a:r>
              <a:rPr lang="nb-NO" dirty="0" err="1"/>
              <a:t>veglenken</a:t>
            </a:r>
            <a:r>
              <a:rPr lang="nb-NO" dirty="0"/>
              <a:t> går over en annen veg sin flate. Her er det den veg som er «viktigst» som «eier» strekningen, og alle andre veger får konnektering fra den viktigste vegens </a:t>
            </a:r>
            <a:r>
              <a:rPr lang="nb-NO" dirty="0" err="1"/>
              <a:t>flatekant</a:t>
            </a:r>
            <a:r>
              <a:rPr lang="nb-NO" dirty="0"/>
              <a:t> og inn til kryssets sentrum. </a:t>
            </a:r>
          </a:p>
        </p:txBody>
      </p:sp>
    </p:spTree>
    <p:extLst>
      <p:ext uri="{BB962C8B-B14F-4D97-AF65-F5344CB8AC3E}">
        <p14:creationId xmlns:p14="http://schemas.microsoft.com/office/powerpoint/2010/main" val="40958638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59668"/>
          </a:xfrm>
        </p:spPr>
        <p:txBody>
          <a:bodyPr>
            <a:normAutofit fontScale="90000"/>
          </a:bodyPr>
          <a:lstStyle/>
          <a:p>
            <a:r>
              <a:rPr lang="nb-NO" dirty="0"/>
              <a:t>Veglenke – eksisterende konnekteringslenker (kopi)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5" name="Bilde 4">
            <a:extLst>
              <a:ext uri="{FF2B5EF4-FFF2-40B4-BE49-F238E27FC236}">
                <a16:creationId xmlns:a16="http://schemas.microsoft.com/office/drawing/2014/main" id="{2982ED58-4AEB-FA0E-7B30-1856C1B316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073" y="1224794"/>
            <a:ext cx="6827618" cy="442853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Bilde 3">
            <a:extLst>
              <a:ext uri="{FF2B5EF4-FFF2-40B4-BE49-F238E27FC236}">
                <a16:creationId xmlns:a16="http://schemas.microsoft.com/office/drawing/2014/main" id="{46631968-6AC0-F6A7-9029-12B820EF71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3813" y="1224794"/>
            <a:ext cx="4049987" cy="442857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kstSylinder 5">
            <a:extLst>
              <a:ext uri="{FF2B5EF4-FFF2-40B4-BE49-F238E27FC236}">
                <a16:creationId xmlns:a16="http://schemas.microsoft.com/office/drawing/2014/main" id="{8BE215A9-AC6F-980F-BA53-7258CF627C0F}"/>
              </a:ext>
            </a:extLst>
          </p:cNvPr>
          <p:cNvSpPr txBox="1"/>
          <p:nvPr/>
        </p:nvSpPr>
        <p:spPr>
          <a:xfrm>
            <a:off x="155073" y="5779390"/>
            <a:ext cx="108882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i="1" dirty="0"/>
              <a:t>To eksempler på eksisterende konnekteringslenker i Elveg. Til venstre vises konnekteringslenker over en rundkjøringsflate og til høyre en konnekteringslenke over et T-kryss. Disse skal i utgangspunktet ikke endre eller slettes fotogrammetrisk.</a:t>
            </a:r>
          </a:p>
        </p:txBody>
      </p:sp>
    </p:spTree>
    <p:extLst>
      <p:ext uri="{BB962C8B-B14F-4D97-AF65-F5344CB8AC3E}">
        <p14:creationId xmlns:p14="http://schemas.microsoft.com/office/powerpoint/2010/main" val="8295133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sp>
        <p:nvSpPr>
          <p:cNvPr id="3" name="TekstSylinder 2">
            <a:extLst>
              <a:ext uri="{FF2B5EF4-FFF2-40B4-BE49-F238E27FC236}">
                <a16:creationId xmlns:a16="http://schemas.microsoft.com/office/drawing/2014/main" id="{50309302-7EC3-EFFE-C2DF-829C65189F40}"/>
              </a:ext>
            </a:extLst>
          </p:cNvPr>
          <p:cNvSpPr txBox="1"/>
          <p:nvPr/>
        </p:nvSpPr>
        <p:spPr>
          <a:xfrm>
            <a:off x="1687016" y="1647928"/>
            <a:ext cx="2220188" cy="861774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FF0000"/>
                </a:solidFill>
              </a:rPr>
              <a:t>Vegdekkekant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    VegAnnenAvgrensning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7030A0"/>
                </a:solidFill>
              </a:rPr>
              <a:t>VegFiktivGrense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00B0F0"/>
                </a:solidFill>
              </a:rPr>
              <a:t>OverkjørbartArealAvgrensning</a:t>
            </a:r>
          </a:p>
          <a:p>
            <a:r>
              <a:rPr lang="nb-NO" sz="1000" dirty="0">
                <a:solidFill>
                  <a:srgbClr val="00B0F0"/>
                </a:solidFill>
              </a:rPr>
              <a:t>                </a:t>
            </a:r>
            <a:r>
              <a:rPr lang="nb-NO" sz="1000" dirty="0">
                <a:solidFill>
                  <a:schemeClr val="bg1">
                    <a:lumMod val="50000"/>
                  </a:schemeClr>
                </a:solidFill>
              </a:rPr>
              <a:t>AnnetVegarealAvgrensning</a:t>
            </a:r>
          </a:p>
        </p:txBody>
      </p:sp>
      <p:cxnSp>
        <p:nvCxnSpPr>
          <p:cNvPr id="4" name="Rett linje 3">
            <a:extLst>
              <a:ext uri="{FF2B5EF4-FFF2-40B4-BE49-F238E27FC236}">
                <a16:creationId xmlns:a16="http://schemas.microsoft.com/office/drawing/2014/main" id="{EA276006-AFAF-AE9A-0815-A2C5DDBEC7A7}"/>
              </a:ext>
            </a:extLst>
          </p:cNvPr>
          <p:cNvCxnSpPr/>
          <p:nvPr/>
        </p:nvCxnSpPr>
        <p:spPr>
          <a:xfrm flipH="1">
            <a:off x="1758076" y="1776859"/>
            <a:ext cx="38660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Rett linje 4">
            <a:extLst>
              <a:ext uri="{FF2B5EF4-FFF2-40B4-BE49-F238E27FC236}">
                <a16:creationId xmlns:a16="http://schemas.microsoft.com/office/drawing/2014/main" id="{0FDDAFF8-8642-BA66-9238-093D4611151F}"/>
              </a:ext>
            </a:extLst>
          </p:cNvPr>
          <p:cNvCxnSpPr/>
          <p:nvPr/>
        </p:nvCxnSpPr>
        <p:spPr>
          <a:xfrm>
            <a:off x="1767579" y="1928176"/>
            <a:ext cx="391510" cy="0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Rett linje 5">
            <a:extLst>
              <a:ext uri="{FF2B5EF4-FFF2-40B4-BE49-F238E27FC236}">
                <a16:creationId xmlns:a16="http://schemas.microsoft.com/office/drawing/2014/main" id="{DAE4E9C3-FB4B-64B4-B18A-29F0ED24C4B2}"/>
              </a:ext>
            </a:extLst>
          </p:cNvPr>
          <p:cNvCxnSpPr/>
          <p:nvPr/>
        </p:nvCxnSpPr>
        <p:spPr>
          <a:xfrm flipV="1">
            <a:off x="1767580" y="2241951"/>
            <a:ext cx="381985" cy="1"/>
          </a:xfrm>
          <a:prstGeom prst="line">
            <a:avLst/>
          </a:prstGeom>
          <a:ln w="15875">
            <a:solidFill>
              <a:srgbClr val="00B0F0"/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Rett linje 6">
            <a:extLst>
              <a:ext uri="{FF2B5EF4-FFF2-40B4-BE49-F238E27FC236}">
                <a16:creationId xmlns:a16="http://schemas.microsoft.com/office/drawing/2014/main" id="{39833BFE-4B04-F575-A0CD-E9A7CA9C1DAB}"/>
              </a:ext>
            </a:extLst>
          </p:cNvPr>
          <p:cNvCxnSpPr/>
          <p:nvPr/>
        </p:nvCxnSpPr>
        <p:spPr>
          <a:xfrm flipH="1">
            <a:off x="1767580" y="2087680"/>
            <a:ext cx="386609" cy="0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Rett linje 8">
            <a:extLst>
              <a:ext uri="{FF2B5EF4-FFF2-40B4-BE49-F238E27FC236}">
                <a16:creationId xmlns:a16="http://schemas.microsoft.com/office/drawing/2014/main" id="{C2B438B4-F630-549A-551B-89DD39C43C42}"/>
              </a:ext>
            </a:extLst>
          </p:cNvPr>
          <p:cNvCxnSpPr/>
          <p:nvPr/>
        </p:nvCxnSpPr>
        <p:spPr>
          <a:xfrm flipV="1">
            <a:off x="1758077" y="2397854"/>
            <a:ext cx="381985" cy="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kstSylinder 9">
            <a:extLst>
              <a:ext uri="{FF2B5EF4-FFF2-40B4-BE49-F238E27FC236}">
                <a16:creationId xmlns:a16="http://schemas.microsoft.com/office/drawing/2014/main" id="{93D7E2D0-E50D-0E5F-ACDF-8B3D0C399565}"/>
              </a:ext>
            </a:extLst>
          </p:cNvPr>
          <p:cNvSpPr txBox="1"/>
          <p:nvPr/>
        </p:nvSpPr>
        <p:spPr>
          <a:xfrm>
            <a:off x="1687016" y="2942517"/>
            <a:ext cx="2220188" cy="1169551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92D050"/>
                </a:solidFill>
              </a:rPr>
              <a:t>Enkel bilveg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chemeClr val="tx2"/>
                </a:solidFill>
              </a:rPr>
              <a:t>Kanalisert veg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Rundkjøring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FFC000"/>
                </a:solidFill>
              </a:rPr>
              <a:t>Enkel bilveg – eksisterende         konnekteringslenke JA fra NVDB</a:t>
            </a:r>
          </a:p>
          <a:p>
            <a:r>
              <a:rPr lang="nb-NO" sz="1000" dirty="0">
                <a:solidFill>
                  <a:srgbClr val="FFC000"/>
                </a:solidFill>
              </a:rPr>
              <a:t>                </a:t>
            </a:r>
            <a:r>
              <a:rPr lang="nb-NO" sz="1000" dirty="0">
                <a:solidFill>
                  <a:schemeClr val="bg1">
                    <a:lumMod val="50000"/>
                  </a:schemeClr>
                </a:solidFill>
              </a:rPr>
              <a:t>Kanalisert veg – eksisterende konnekteringslenke JA fra NVDB</a:t>
            </a:r>
          </a:p>
        </p:txBody>
      </p:sp>
      <p:cxnSp>
        <p:nvCxnSpPr>
          <p:cNvPr id="11" name="Rett linje 10">
            <a:extLst>
              <a:ext uri="{FF2B5EF4-FFF2-40B4-BE49-F238E27FC236}">
                <a16:creationId xmlns:a16="http://schemas.microsoft.com/office/drawing/2014/main" id="{E7FC5CC1-6B81-6691-F6E7-A476E9D52D7C}"/>
              </a:ext>
            </a:extLst>
          </p:cNvPr>
          <p:cNvCxnSpPr/>
          <p:nvPr/>
        </p:nvCxnSpPr>
        <p:spPr>
          <a:xfrm flipH="1">
            <a:off x="1762067" y="3228056"/>
            <a:ext cx="377995" cy="3231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Rett linje 11">
            <a:extLst>
              <a:ext uri="{FF2B5EF4-FFF2-40B4-BE49-F238E27FC236}">
                <a16:creationId xmlns:a16="http://schemas.microsoft.com/office/drawing/2014/main" id="{D9D00314-2E08-B96F-867D-C9AEF25185DE}"/>
              </a:ext>
            </a:extLst>
          </p:cNvPr>
          <p:cNvCxnSpPr/>
          <p:nvPr/>
        </p:nvCxnSpPr>
        <p:spPr>
          <a:xfrm flipH="1">
            <a:off x="1767580" y="3070646"/>
            <a:ext cx="377995" cy="3231"/>
          </a:xfrm>
          <a:prstGeom prst="line">
            <a:avLst/>
          </a:prstGeom>
          <a:ln w="12700">
            <a:solidFill>
              <a:srgbClr val="92D05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Rett linje 12">
            <a:extLst>
              <a:ext uri="{FF2B5EF4-FFF2-40B4-BE49-F238E27FC236}">
                <a16:creationId xmlns:a16="http://schemas.microsoft.com/office/drawing/2014/main" id="{D2A07723-46E7-E704-8C8F-E07BAD2541A8}"/>
              </a:ext>
            </a:extLst>
          </p:cNvPr>
          <p:cNvCxnSpPr/>
          <p:nvPr/>
        </p:nvCxnSpPr>
        <p:spPr>
          <a:xfrm flipH="1">
            <a:off x="1758077" y="3381190"/>
            <a:ext cx="377995" cy="3231"/>
          </a:xfrm>
          <a:prstGeom prst="line">
            <a:avLst/>
          </a:prstGeom>
          <a:noFill/>
          <a:ln w="19050">
            <a:solidFill>
              <a:schemeClr val="tx2">
                <a:lumMod val="40000"/>
                <a:lumOff val="60000"/>
              </a:schemeClr>
            </a:solidFill>
            <a:prstDash val="sys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5" name="Rett linje 14">
            <a:extLst>
              <a:ext uri="{FF2B5EF4-FFF2-40B4-BE49-F238E27FC236}">
                <a16:creationId xmlns:a16="http://schemas.microsoft.com/office/drawing/2014/main" id="{26069836-9FD4-4563-9A3D-06CD091B5F13}"/>
              </a:ext>
            </a:extLst>
          </p:cNvPr>
          <p:cNvCxnSpPr/>
          <p:nvPr/>
        </p:nvCxnSpPr>
        <p:spPr>
          <a:xfrm flipH="1">
            <a:off x="1758076" y="3537590"/>
            <a:ext cx="377995" cy="3231"/>
          </a:xfrm>
          <a:prstGeom prst="line">
            <a:avLst/>
          </a:prstGeom>
          <a:ln w="28575">
            <a:solidFill>
              <a:srgbClr val="FFC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Ellipse 23">
            <a:extLst>
              <a:ext uri="{FF2B5EF4-FFF2-40B4-BE49-F238E27FC236}">
                <a16:creationId xmlns:a16="http://schemas.microsoft.com/office/drawing/2014/main" id="{53BE9C29-B982-263F-9B40-3FC1D69A5410}"/>
              </a:ext>
            </a:extLst>
          </p:cNvPr>
          <p:cNvSpPr/>
          <p:nvPr/>
        </p:nvSpPr>
        <p:spPr>
          <a:xfrm>
            <a:off x="4883154" y="4070939"/>
            <a:ext cx="552861" cy="507969"/>
          </a:xfrm>
          <a:prstGeom prst="ellipse">
            <a:avLst/>
          </a:prstGeom>
          <a:solidFill>
            <a:schemeClr val="bg1"/>
          </a:solidFill>
          <a:ln w="15875">
            <a:solidFill>
              <a:srgbClr val="00B0F0">
                <a:alpha val="85000"/>
              </a:srgbClr>
            </a:solidFill>
            <a:prstDash val="lgDash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900" dirty="0">
              <a:solidFill>
                <a:schemeClr val="tx1"/>
              </a:solidFill>
              <a:latin typeface="Verdana"/>
            </a:endParaRPr>
          </a:p>
        </p:txBody>
      </p:sp>
      <p:cxnSp>
        <p:nvCxnSpPr>
          <p:cNvPr id="27" name="Rett linje 26">
            <a:extLst>
              <a:ext uri="{FF2B5EF4-FFF2-40B4-BE49-F238E27FC236}">
                <a16:creationId xmlns:a16="http://schemas.microsoft.com/office/drawing/2014/main" id="{1D9E6E62-CE3E-935B-6090-1B58471910FA}"/>
              </a:ext>
            </a:extLst>
          </p:cNvPr>
          <p:cNvCxnSpPr>
            <a:cxnSpLocks/>
          </p:cNvCxnSpPr>
          <p:nvPr/>
        </p:nvCxnSpPr>
        <p:spPr>
          <a:xfrm>
            <a:off x="4131954" y="1330569"/>
            <a:ext cx="0" cy="489727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Rett linje 32">
            <a:extLst>
              <a:ext uri="{FF2B5EF4-FFF2-40B4-BE49-F238E27FC236}">
                <a16:creationId xmlns:a16="http://schemas.microsoft.com/office/drawing/2014/main" id="{CB870E46-F040-72C1-4170-E7FE6C8153FF}"/>
              </a:ext>
            </a:extLst>
          </p:cNvPr>
          <p:cNvCxnSpPr/>
          <p:nvPr/>
        </p:nvCxnSpPr>
        <p:spPr>
          <a:xfrm>
            <a:off x="6190896" y="1330569"/>
            <a:ext cx="0" cy="73855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Rett linje 35">
            <a:extLst>
              <a:ext uri="{FF2B5EF4-FFF2-40B4-BE49-F238E27FC236}">
                <a16:creationId xmlns:a16="http://schemas.microsoft.com/office/drawing/2014/main" id="{EABDDA9A-82DC-C439-FE37-E4DC222AF7F4}"/>
              </a:ext>
            </a:extLst>
          </p:cNvPr>
          <p:cNvCxnSpPr/>
          <p:nvPr/>
        </p:nvCxnSpPr>
        <p:spPr>
          <a:xfrm flipH="1">
            <a:off x="6172770" y="2368080"/>
            <a:ext cx="18127" cy="131629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Rett linje 36">
            <a:extLst>
              <a:ext uri="{FF2B5EF4-FFF2-40B4-BE49-F238E27FC236}">
                <a16:creationId xmlns:a16="http://schemas.microsoft.com/office/drawing/2014/main" id="{6BA3276E-F026-5D0E-1EDE-41A89960179C}"/>
              </a:ext>
            </a:extLst>
          </p:cNvPr>
          <p:cNvCxnSpPr>
            <a:cxnSpLocks/>
          </p:cNvCxnSpPr>
          <p:nvPr/>
        </p:nvCxnSpPr>
        <p:spPr>
          <a:xfrm>
            <a:off x="6169218" y="3682862"/>
            <a:ext cx="94450" cy="23234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Rett linje 37">
            <a:extLst>
              <a:ext uri="{FF2B5EF4-FFF2-40B4-BE49-F238E27FC236}">
                <a16:creationId xmlns:a16="http://schemas.microsoft.com/office/drawing/2014/main" id="{3FC052AF-5A22-64A5-4DE0-6D671BF97A32}"/>
              </a:ext>
            </a:extLst>
          </p:cNvPr>
          <p:cNvCxnSpPr>
            <a:cxnSpLocks/>
          </p:cNvCxnSpPr>
          <p:nvPr/>
        </p:nvCxnSpPr>
        <p:spPr>
          <a:xfrm>
            <a:off x="6263668" y="3915209"/>
            <a:ext cx="168737" cy="14783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Rett linje 38">
            <a:extLst>
              <a:ext uri="{FF2B5EF4-FFF2-40B4-BE49-F238E27FC236}">
                <a16:creationId xmlns:a16="http://schemas.microsoft.com/office/drawing/2014/main" id="{0343C9B3-D908-A8BB-A798-AC8C1CE35CF7}"/>
              </a:ext>
            </a:extLst>
          </p:cNvPr>
          <p:cNvCxnSpPr>
            <a:cxnSpLocks/>
          </p:cNvCxnSpPr>
          <p:nvPr/>
        </p:nvCxnSpPr>
        <p:spPr>
          <a:xfrm flipH="1">
            <a:off x="6413282" y="4055818"/>
            <a:ext cx="1002149" cy="722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Rett linje 39">
            <a:extLst>
              <a:ext uri="{FF2B5EF4-FFF2-40B4-BE49-F238E27FC236}">
                <a16:creationId xmlns:a16="http://schemas.microsoft.com/office/drawing/2014/main" id="{41DE63D4-F612-AAD3-F9DD-F0D7B7133A8D}"/>
              </a:ext>
            </a:extLst>
          </p:cNvPr>
          <p:cNvCxnSpPr>
            <a:cxnSpLocks/>
          </p:cNvCxnSpPr>
          <p:nvPr/>
        </p:nvCxnSpPr>
        <p:spPr>
          <a:xfrm flipH="1">
            <a:off x="7940842" y="4053839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Rett linje 41">
            <a:extLst>
              <a:ext uri="{FF2B5EF4-FFF2-40B4-BE49-F238E27FC236}">
                <a16:creationId xmlns:a16="http://schemas.microsoft.com/office/drawing/2014/main" id="{8A4775CE-1207-6B8F-35EC-1758A4357D61}"/>
              </a:ext>
            </a:extLst>
          </p:cNvPr>
          <p:cNvCxnSpPr>
            <a:cxnSpLocks/>
          </p:cNvCxnSpPr>
          <p:nvPr/>
        </p:nvCxnSpPr>
        <p:spPr>
          <a:xfrm flipH="1">
            <a:off x="6424885" y="4576802"/>
            <a:ext cx="2554588" cy="210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Rett linje 42">
            <a:extLst>
              <a:ext uri="{FF2B5EF4-FFF2-40B4-BE49-F238E27FC236}">
                <a16:creationId xmlns:a16="http://schemas.microsoft.com/office/drawing/2014/main" id="{D8631D05-5936-2749-6629-F18A509A0ED6}"/>
              </a:ext>
            </a:extLst>
          </p:cNvPr>
          <p:cNvCxnSpPr/>
          <p:nvPr/>
        </p:nvCxnSpPr>
        <p:spPr>
          <a:xfrm flipH="1">
            <a:off x="6214175" y="4578908"/>
            <a:ext cx="218230" cy="22598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Rett linje 43">
            <a:extLst>
              <a:ext uri="{FF2B5EF4-FFF2-40B4-BE49-F238E27FC236}">
                <a16:creationId xmlns:a16="http://schemas.microsoft.com/office/drawing/2014/main" id="{1A85B3B4-5BCF-4606-1AF9-67D1D1E47336}"/>
              </a:ext>
            </a:extLst>
          </p:cNvPr>
          <p:cNvCxnSpPr/>
          <p:nvPr/>
        </p:nvCxnSpPr>
        <p:spPr>
          <a:xfrm>
            <a:off x="6214175" y="4804893"/>
            <a:ext cx="0" cy="25830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Rett linje 44">
            <a:extLst>
              <a:ext uri="{FF2B5EF4-FFF2-40B4-BE49-F238E27FC236}">
                <a16:creationId xmlns:a16="http://schemas.microsoft.com/office/drawing/2014/main" id="{A3EE925E-A29A-7CB9-D138-0EBF3827517A}"/>
              </a:ext>
            </a:extLst>
          </p:cNvPr>
          <p:cNvCxnSpPr/>
          <p:nvPr/>
        </p:nvCxnSpPr>
        <p:spPr>
          <a:xfrm>
            <a:off x="6214176" y="5063195"/>
            <a:ext cx="202469" cy="26676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Rett linje 45">
            <a:extLst>
              <a:ext uri="{FF2B5EF4-FFF2-40B4-BE49-F238E27FC236}">
                <a16:creationId xmlns:a16="http://schemas.microsoft.com/office/drawing/2014/main" id="{C9B81BB6-9157-F2B5-2182-36F3EBA35C78}"/>
              </a:ext>
            </a:extLst>
          </p:cNvPr>
          <p:cNvCxnSpPr/>
          <p:nvPr/>
        </p:nvCxnSpPr>
        <p:spPr>
          <a:xfrm>
            <a:off x="6413282" y="5329327"/>
            <a:ext cx="3362" cy="52904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Rett linje 46">
            <a:extLst>
              <a:ext uri="{FF2B5EF4-FFF2-40B4-BE49-F238E27FC236}">
                <a16:creationId xmlns:a16="http://schemas.microsoft.com/office/drawing/2014/main" id="{C4936A15-914A-0420-6DB3-76E1903B0E9D}"/>
              </a:ext>
            </a:extLst>
          </p:cNvPr>
          <p:cNvCxnSpPr/>
          <p:nvPr/>
        </p:nvCxnSpPr>
        <p:spPr>
          <a:xfrm flipH="1">
            <a:off x="6181832" y="5858369"/>
            <a:ext cx="234812" cy="18466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Rett linje 47">
            <a:extLst>
              <a:ext uri="{FF2B5EF4-FFF2-40B4-BE49-F238E27FC236}">
                <a16:creationId xmlns:a16="http://schemas.microsoft.com/office/drawing/2014/main" id="{CEC02547-10D3-3DDE-4DB5-9A6851B70FAB}"/>
              </a:ext>
            </a:extLst>
          </p:cNvPr>
          <p:cNvCxnSpPr/>
          <p:nvPr/>
        </p:nvCxnSpPr>
        <p:spPr>
          <a:xfrm>
            <a:off x="6181831" y="6043036"/>
            <a:ext cx="0" cy="17186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Rett linje 48">
            <a:extLst>
              <a:ext uri="{FF2B5EF4-FFF2-40B4-BE49-F238E27FC236}">
                <a16:creationId xmlns:a16="http://schemas.microsoft.com/office/drawing/2014/main" id="{DE92A46F-BEAB-CD92-233B-3F1699E88CF9}"/>
              </a:ext>
            </a:extLst>
          </p:cNvPr>
          <p:cNvCxnSpPr/>
          <p:nvPr/>
        </p:nvCxnSpPr>
        <p:spPr>
          <a:xfrm>
            <a:off x="4883153" y="1343617"/>
            <a:ext cx="0" cy="192345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Rett linje 49">
            <a:extLst>
              <a:ext uri="{FF2B5EF4-FFF2-40B4-BE49-F238E27FC236}">
                <a16:creationId xmlns:a16="http://schemas.microsoft.com/office/drawing/2014/main" id="{F09E22A0-0261-6F11-B997-57A7111BA746}"/>
              </a:ext>
            </a:extLst>
          </p:cNvPr>
          <p:cNvCxnSpPr>
            <a:cxnSpLocks/>
          </p:cNvCxnSpPr>
          <p:nvPr/>
        </p:nvCxnSpPr>
        <p:spPr>
          <a:xfrm>
            <a:off x="5442367" y="1343617"/>
            <a:ext cx="420" cy="191993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Rett linje 50">
            <a:extLst>
              <a:ext uri="{FF2B5EF4-FFF2-40B4-BE49-F238E27FC236}">
                <a16:creationId xmlns:a16="http://schemas.microsoft.com/office/drawing/2014/main" id="{F817A851-A8BB-1736-724B-0F9C8502C2DE}"/>
              </a:ext>
            </a:extLst>
          </p:cNvPr>
          <p:cNvCxnSpPr>
            <a:cxnSpLocks/>
          </p:cNvCxnSpPr>
          <p:nvPr/>
        </p:nvCxnSpPr>
        <p:spPr>
          <a:xfrm>
            <a:off x="4872458" y="5409728"/>
            <a:ext cx="0" cy="80010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Rett linje 51">
            <a:extLst>
              <a:ext uri="{FF2B5EF4-FFF2-40B4-BE49-F238E27FC236}">
                <a16:creationId xmlns:a16="http://schemas.microsoft.com/office/drawing/2014/main" id="{E62D2D8B-3E53-C71C-ADDE-CDFF269E152A}"/>
              </a:ext>
            </a:extLst>
          </p:cNvPr>
          <p:cNvCxnSpPr>
            <a:cxnSpLocks/>
          </p:cNvCxnSpPr>
          <p:nvPr/>
        </p:nvCxnSpPr>
        <p:spPr>
          <a:xfrm>
            <a:off x="5436015" y="5430212"/>
            <a:ext cx="6772" cy="77230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Rett linje 52">
            <a:extLst>
              <a:ext uri="{FF2B5EF4-FFF2-40B4-BE49-F238E27FC236}">
                <a16:creationId xmlns:a16="http://schemas.microsoft.com/office/drawing/2014/main" id="{0A1C8CDF-D6CF-8B4F-BBD7-993D71D4FDDF}"/>
              </a:ext>
            </a:extLst>
          </p:cNvPr>
          <p:cNvCxnSpPr/>
          <p:nvPr/>
        </p:nvCxnSpPr>
        <p:spPr>
          <a:xfrm flipH="1">
            <a:off x="4950598" y="3371755"/>
            <a:ext cx="417971" cy="95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Rett linje 53">
            <a:extLst>
              <a:ext uri="{FF2B5EF4-FFF2-40B4-BE49-F238E27FC236}">
                <a16:creationId xmlns:a16="http://schemas.microsoft.com/office/drawing/2014/main" id="{A82010F3-49F3-FA3C-DE5D-892CC0634269}"/>
              </a:ext>
            </a:extLst>
          </p:cNvPr>
          <p:cNvCxnSpPr>
            <a:cxnSpLocks/>
          </p:cNvCxnSpPr>
          <p:nvPr/>
        </p:nvCxnSpPr>
        <p:spPr>
          <a:xfrm flipH="1" flipV="1">
            <a:off x="4949693" y="5314173"/>
            <a:ext cx="405358" cy="525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Rett linje 54">
            <a:extLst>
              <a:ext uri="{FF2B5EF4-FFF2-40B4-BE49-F238E27FC236}">
                <a16:creationId xmlns:a16="http://schemas.microsoft.com/office/drawing/2014/main" id="{7F4D5277-0477-053A-F657-E832DBA94BEA}"/>
              </a:ext>
            </a:extLst>
          </p:cNvPr>
          <p:cNvCxnSpPr/>
          <p:nvPr/>
        </p:nvCxnSpPr>
        <p:spPr>
          <a:xfrm>
            <a:off x="5351626" y="5314173"/>
            <a:ext cx="87316" cy="11603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Rett linje 55">
            <a:extLst>
              <a:ext uri="{FF2B5EF4-FFF2-40B4-BE49-F238E27FC236}">
                <a16:creationId xmlns:a16="http://schemas.microsoft.com/office/drawing/2014/main" id="{A5096609-9F69-DC29-489D-3065D9DB5A48}"/>
              </a:ext>
            </a:extLst>
          </p:cNvPr>
          <p:cNvCxnSpPr>
            <a:cxnSpLocks/>
          </p:cNvCxnSpPr>
          <p:nvPr/>
        </p:nvCxnSpPr>
        <p:spPr>
          <a:xfrm>
            <a:off x="4886611" y="3267485"/>
            <a:ext cx="72406" cy="10247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Rett linje 56">
            <a:extLst>
              <a:ext uri="{FF2B5EF4-FFF2-40B4-BE49-F238E27FC236}">
                <a16:creationId xmlns:a16="http://schemas.microsoft.com/office/drawing/2014/main" id="{52B8FA83-DB82-3CE7-5E39-3F276C7CAED9}"/>
              </a:ext>
            </a:extLst>
          </p:cNvPr>
          <p:cNvCxnSpPr>
            <a:cxnSpLocks/>
          </p:cNvCxnSpPr>
          <p:nvPr/>
        </p:nvCxnSpPr>
        <p:spPr>
          <a:xfrm flipH="1">
            <a:off x="5369238" y="3263550"/>
            <a:ext cx="73129" cy="10466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Rett linje 57">
            <a:extLst>
              <a:ext uri="{FF2B5EF4-FFF2-40B4-BE49-F238E27FC236}">
                <a16:creationId xmlns:a16="http://schemas.microsoft.com/office/drawing/2014/main" id="{F6CFEC6F-FC56-F7DB-C91D-BE55BB2F4F97}"/>
              </a:ext>
            </a:extLst>
          </p:cNvPr>
          <p:cNvCxnSpPr/>
          <p:nvPr/>
        </p:nvCxnSpPr>
        <p:spPr>
          <a:xfrm flipH="1">
            <a:off x="4867697" y="5314794"/>
            <a:ext cx="81996" cy="9493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Ellipse 58">
            <a:extLst>
              <a:ext uri="{FF2B5EF4-FFF2-40B4-BE49-F238E27FC236}">
                <a16:creationId xmlns:a16="http://schemas.microsoft.com/office/drawing/2014/main" id="{DE7AAABB-7047-2033-9B63-C60B1EB0C3DB}"/>
              </a:ext>
            </a:extLst>
          </p:cNvPr>
          <p:cNvSpPr/>
          <p:nvPr/>
        </p:nvSpPr>
        <p:spPr>
          <a:xfrm>
            <a:off x="4755584" y="3926587"/>
            <a:ext cx="807627" cy="796393"/>
          </a:xfrm>
          <a:prstGeom prst="ellipse">
            <a:avLst/>
          </a:prstGeom>
          <a:noFill/>
          <a:ln w="127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cxnSp>
        <p:nvCxnSpPr>
          <p:cNvPr id="67" name="Rett linje 66">
            <a:extLst>
              <a:ext uri="{FF2B5EF4-FFF2-40B4-BE49-F238E27FC236}">
                <a16:creationId xmlns:a16="http://schemas.microsoft.com/office/drawing/2014/main" id="{67FD1290-3929-7CCB-977C-F26A809967DF}"/>
              </a:ext>
            </a:extLst>
          </p:cNvPr>
          <p:cNvCxnSpPr/>
          <p:nvPr/>
        </p:nvCxnSpPr>
        <p:spPr>
          <a:xfrm>
            <a:off x="7415431" y="3578143"/>
            <a:ext cx="0" cy="475697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Rett linje 67">
            <a:extLst>
              <a:ext uri="{FF2B5EF4-FFF2-40B4-BE49-F238E27FC236}">
                <a16:creationId xmlns:a16="http://schemas.microsoft.com/office/drawing/2014/main" id="{6DCA339F-9C1E-DAF2-3C3B-DEE52793B79F}"/>
              </a:ext>
            </a:extLst>
          </p:cNvPr>
          <p:cNvCxnSpPr>
            <a:cxnSpLocks/>
          </p:cNvCxnSpPr>
          <p:nvPr/>
        </p:nvCxnSpPr>
        <p:spPr>
          <a:xfrm>
            <a:off x="7726712" y="3606134"/>
            <a:ext cx="214130" cy="456905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Rett linje 68">
            <a:extLst>
              <a:ext uri="{FF2B5EF4-FFF2-40B4-BE49-F238E27FC236}">
                <a16:creationId xmlns:a16="http://schemas.microsoft.com/office/drawing/2014/main" id="{AA241E58-360E-1649-501D-720A176B0732}"/>
              </a:ext>
            </a:extLst>
          </p:cNvPr>
          <p:cNvCxnSpPr/>
          <p:nvPr/>
        </p:nvCxnSpPr>
        <p:spPr>
          <a:xfrm flipV="1">
            <a:off x="7721841" y="3451564"/>
            <a:ext cx="61983" cy="15457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Rett linje 69">
            <a:extLst>
              <a:ext uri="{FF2B5EF4-FFF2-40B4-BE49-F238E27FC236}">
                <a16:creationId xmlns:a16="http://schemas.microsoft.com/office/drawing/2014/main" id="{6A6BACEA-598B-F58F-73F9-32119FF1D521}"/>
              </a:ext>
            </a:extLst>
          </p:cNvPr>
          <p:cNvCxnSpPr>
            <a:cxnSpLocks/>
          </p:cNvCxnSpPr>
          <p:nvPr/>
        </p:nvCxnSpPr>
        <p:spPr>
          <a:xfrm flipV="1">
            <a:off x="6191744" y="1711396"/>
            <a:ext cx="792088" cy="367419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Rett linje 70">
            <a:extLst>
              <a:ext uri="{FF2B5EF4-FFF2-40B4-BE49-F238E27FC236}">
                <a16:creationId xmlns:a16="http://schemas.microsoft.com/office/drawing/2014/main" id="{113ABEBC-7EFF-C7EB-B309-4B35D021DC8D}"/>
              </a:ext>
            </a:extLst>
          </p:cNvPr>
          <p:cNvCxnSpPr>
            <a:cxnSpLocks/>
          </p:cNvCxnSpPr>
          <p:nvPr/>
        </p:nvCxnSpPr>
        <p:spPr>
          <a:xfrm flipV="1">
            <a:off x="6190896" y="2014474"/>
            <a:ext cx="787562" cy="360577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Rett linje 79">
            <a:extLst>
              <a:ext uri="{FF2B5EF4-FFF2-40B4-BE49-F238E27FC236}">
                <a16:creationId xmlns:a16="http://schemas.microsoft.com/office/drawing/2014/main" id="{A3F064F2-4675-D3CC-049E-1E2A2D9AAEB2}"/>
              </a:ext>
            </a:extLst>
          </p:cNvPr>
          <p:cNvCxnSpPr>
            <a:cxnSpLocks/>
          </p:cNvCxnSpPr>
          <p:nvPr/>
        </p:nvCxnSpPr>
        <p:spPr>
          <a:xfrm>
            <a:off x="7415431" y="4055818"/>
            <a:ext cx="525411" cy="0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Rett linje 83">
            <a:extLst>
              <a:ext uri="{FF2B5EF4-FFF2-40B4-BE49-F238E27FC236}">
                <a16:creationId xmlns:a16="http://schemas.microsoft.com/office/drawing/2014/main" id="{AE3B9EA1-6DED-BCCD-4B41-C0F7640DDAB7}"/>
              </a:ext>
            </a:extLst>
          </p:cNvPr>
          <p:cNvCxnSpPr>
            <a:cxnSpLocks/>
          </p:cNvCxnSpPr>
          <p:nvPr/>
        </p:nvCxnSpPr>
        <p:spPr>
          <a:xfrm>
            <a:off x="6193395" y="2071844"/>
            <a:ext cx="0" cy="300357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Rett linje 88">
            <a:extLst>
              <a:ext uri="{FF2B5EF4-FFF2-40B4-BE49-F238E27FC236}">
                <a16:creationId xmlns:a16="http://schemas.microsoft.com/office/drawing/2014/main" id="{33D40D7E-90C2-DBDD-6B23-A58E9E01AEA7}"/>
              </a:ext>
            </a:extLst>
          </p:cNvPr>
          <p:cNvCxnSpPr>
            <a:cxnSpLocks/>
          </p:cNvCxnSpPr>
          <p:nvPr/>
        </p:nvCxnSpPr>
        <p:spPr>
          <a:xfrm>
            <a:off x="6424885" y="4063039"/>
            <a:ext cx="11132" cy="513763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Rett linje 89">
            <a:extLst>
              <a:ext uri="{FF2B5EF4-FFF2-40B4-BE49-F238E27FC236}">
                <a16:creationId xmlns:a16="http://schemas.microsoft.com/office/drawing/2014/main" id="{06FCA69F-BA01-A8B8-136C-392BA76D85F4}"/>
              </a:ext>
            </a:extLst>
          </p:cNvPr>
          <p:cNvCxnSpPr/>
          <p:nvPr/>
        </p:nvCxnSpPr>
        <p:spPr>
          <a:xfrm>
            <a:off x="5370217" y="3372799"/>
            <a:ext cx="799001" cy="310063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Rett linje 90">
            <a:extLst>
              <a:ext uri="{FF2B5EF4-FFF2-40B4-BE49-F238E27FC236}">
                <a16:creationId xmlns:a16="http://schemas.microsoft.com/office/drawing/2014/main" id="{61092D79-7096-6651-F726-60C16A89A203}"/>
              </a:ext>
            </a:extLst>
          </p:cNvPr>
          <p:cNvCxnSpPr/>
          <p:nvPr/>
        </p:nvCxnSpPr>
        <p:spPr>
          <a:xfrm flipV="1">
            <a:off x="4132386" y="3369962"/>
            <a:ext cx="826087" cy="231627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2" name="Rektangel 91">
            <a:extLst>
              <a:ext uri="{FF2B5EF4-FFF2-40B4-BE49-F238E27FC236}">
                <a16:creationId xmlns:a16="http://schemas.microsoft.com/office/drawing/2014/main" id="{EBEB7B1F-3967-1D43-F3A0-0FA51A8F8910}"/>
              </a:ext>
            </a:extLst>
          </p:cNvPr>
          <p:cNvSpPr/>
          <p:nvPr/>
        </p:nvSpPr>
        <p:spPr>
          <a:xfrm>
            <a:off x="7071605" y="1349357"/>
            <a:ext cx="514350" cy="729458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93" name="Rektangel 92">
            <a:extLst>
              <a:ext uri="{FF2B5EF4-FFF2-40B4-BE49-F238E27FC236}">
                <a16:creationId xmlns:a16="http://schemas.microsoft.com/office/drawing/2014/main" id="{723AEB25-118F-4C4B-212F-939571E931D1}"/>
              </a:ext>
            </a:extLst>
          </p:cNvPr>
          <p:cNvSpPr/>
          <p:nvPr/>
        </p:nvSpPr>
        <p:spPr>
          <a:xfrm>
            <a:off x="6921776" y="2987788"/>
            <a:ext cx="514350" cy="495951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cxnSp>
        <p:nvCxnSpPr>
          <p:cNvPr id="95" name="Rett linje 94">
            <a:extLst>
              <a:ext uri="{FF2B5EF4-FFF2-40B4-BE49-F238E27FC236}">
                <a16:creationId xmlns:a16="http://schemas.microsoft.com/office/drawing/2014/main" id="{7053D8C9-AF6E-DDE7-F5D4-9AE4C3A323BD}"/>
              </a:ext>
            </a:extLst>
          </p:cNvPr>
          <p:cNvCxnSpPr>
            <a:endCxn id="92" idx="2"/>
          </p:cNvCxnSpPr>
          <p:nvPr/>
        </p:nvCxnSpPr>
        <p:spPr>
          <a:xfrm flipH="1">
            <a:off x="7328780" y="1340209"/>
            <a:ext cx="1706" cy="738607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Rett linje 96">
            <a:extLst>
              <a:ext uri="{FF2B5EF4-FFF2-40B4-BE49-F238E27FC236}">
                <a16:creationId xmlns:a16="http://schemas.microsoft.com/office/drawing/2014/main" id="{26F803F8-7EBD-65DA-9643-2D918E198FBC}"/>
              </a:ext>
            </a:extLst>
          </p:cNvPr>
          <p:cNvCxnSpPr>
            <a:stCxn id="93" idx="1"/>
            <a:endCxn id="93" idx="3"/>
          </p:cNvCxnSpPr>
          <p:nvPr/>
        </p:nvCxnSpPr>
        <p:spPr>
          <a:xfrm>
            <a:off x="6921776" y="3235763"/>
            <a:ext cx="51435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Rett linje 105">
            <a:extLst>
              <a:ext uri="{FF2B5EF4-FFF2-40B4-BE49-F238E27FC236}">
                <a16:creationId xmlns:a16="http://schemas.microsoft.com/office/drawing/2014/main" id="{68D2D782-F12F-4895-2FE4-894433B6927A}"/>
              </a:ext>
            </a:extLst>
          </p:cNvPr>
          <p:cNvCxnSpPr/>
          <p:nvPr/>
        </p:nvCxnSpPr>
        <p:spPr>
          <a:xfrm>
            <a:off x="4522143" y="1339884"/>
            <a:ext cx="0" cy="1914192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Rett linje 108">
            <a:extLst>
              <a:ext uri="{FF2B5EF4-FFF2-40B4-BE49-F238E27FC236}">
                <a16:creationId xmlns:a16="http://schemas.microsoft.com/office/drawing/2014/main" id="{21B15448-17D5-CB95-819C-7641BFB2FA8C}"/>
              </a:ext>
            </a:extLst>
          </p:cNvPr>
          <p:cNvCxnSpPr>
            <a:cxnSpLocks/>
          </p:cNvCxnSpPr>
          <p:nvPr/>
        </p:nvCxnSpPr>
        <p:spPr>
          <a:xfrm flipH="1">
            <a:off x="6432405" y="4314758"/>
            <a:ext cx="2547068" cy="13173"/>
          </a:xfrm>
          <a:prstGeom prst="line">
            <a:avLst/>
          </a:prstGeom>
          <a:ln w="12700">
            <a:solidFill>
              <a:srgbClr val="92D05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Rett linje 110">
            <a:extLst>
              <a:ext uri="{FF2B5EF4-FFF2-40B4-BE49-F238E27FC236}">
                <a16:creationId xmlns:a16="http://schemas.microsoft.com/office/drawing/2014/main" id="{52049553-8410-E604-7D4A-932606263EA7}"/>
              </a:ext>
            </a:extLst>
          </p:cNvPr>
          <p:cNvCxnSpPr/>
          <p:nvPr/>
        </p:nvCxnSpPr>
        <p:spPr>
          <a:xfrm>
            <a:off x="5827105" y="1344420"/>
            <a:ext cx="0" cy="1914192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Rett linje 111">
            <a:extLst>
              <a:ext uri="{FF2B5EF4-FFF2-40B4-BE49-F238E27FC236}">
                <a16:creationId xmlns:a16="http://schemas.microsoft.com/office/drawing/2014/main" id="{22A69A64-7BDA-5BF3-154C-EE71FABB14C3}"/>
              </a:ext>
            </a:extLst>
          </p:cNvPr>
          <p:cNvCxnSpPr>
            <a:cxnSpLocks/>
          </p:cNvCxnSpPr>
          <p:nvPr/>
        </p:nvCxnSpPr>
        <p:spPr>
          <a:xfrm flipH="1">
            <a:off x="5673517" y="3263550"/>
            <a:ext cx="153588" cy="227239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Rett linje 112">
            <a:extLst>
              <a:ext uri="{FF2B5EF4-FFF2-40B4-BE49-F238E27FC236}">
                <a16:creationId xmlns:a16="http://schemas.microsoft.com/office/drawing/2014/main" id="{D694AABD-F65A-D87B-39A8-ACC599675E8C}"/>
              </a:ext>
            </a:extLst>
          </p:cNvPr>
          <p:cNvCxnSpPr>
            <a:cxnSpLocks/>
          </p:cNvCxnSpPr>
          <p:nvPr/>
        </p:nvCxnSpPr>
        <p:spPr>
          <a:xfrm>
            <a:off x="4522143" y="3258612"/>
            <a:ext cx="123998" cy="192952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4" name="Ellipse 113">
            <a:extLst>
              <a:ext uri="{FF2B5EF4-FFF2-40B4-BE49-F238E27FC236}">
                <a16:creationId xmlns:a16="http://schemas.microsoft.com/office/drawing/2014/main" id="{DD3F525F-CC1B-4EBF-6875-29ECE5F90661}"/>
              </a:ext>
            </a:extLst>
          </p:cNvPr>
          <p:cNvSpPr/>
          <p:nvPr/>
        </p:nvSpPr>
        <p:spPr>
          <a:xfrm>
            <a:off x="4442483" y="3610652"/>
            <a:ext cx="1440000" cy="1440000"/>
          </a:xfrm>
          <a:prstGeom prst="ellipse">
            <a:avLst/>
          </a:prstGeom>
          <a:noFill/>
          <a:ln w="19050">
            <a:solidFill>
              <a:schemeClr val="tx2">
                <a:lumMod val="40000"/>
                <a:lumOff val="60000"/>
              </a:schemeClr>
            </a:solidFill>
            <a:prstDash val="sys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cxnSp>
        <p:nvCxnSpPr>
          <p:cNvPr id="115" name="Rett linje 114">
            <a:extLst>
              <a:ext uri="{FF2B5EF4-FFF2-40B4-BE49-F238E27FC236}">
                <a16:creationId xmlns:a16="http://schemas.microsoft.com/office/drawing/2014/main" id="{4923D812-7022-0020-7B52-DCD429CCE5DD}"/>
              </a:ext>
            </a:extLst>
          </p:cNvPr>
          <p:cNvCxnSpPr>
            <a:cxnSpLocks/>
          </p:cNvCxnSpPr>
          <p:nvPr/>
        </p:nvCxnSpPr>
        <p:spPr>
          <a:xfrm flipH="1">
            <a:off x="4505527" y="5203960"/>
            <a:ext cx="101778" cy="158301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6" name="Rett linje 115">
            <a:extLst>
              <a:ext uri="{FF2B5EF4-FFF2-40B4-BE49-F238E27FC236}">
                <a16:creationId xmlns:a16="http://schemas.microsoft.com/office/drawing/2014/main" id="{EDFEA9B1-7724-40AB-33B3-5F389DE5CAF5}"/>
              </a:ext>
            </a:extLst>
          </p:cNvPr>
          <p:cNvCxnSpPr>
            <a:cxnSpLocks/>
          </p:cNvCxnSpPr>
          <p:nvPr/>
        </p:nvCxnSpPr>
        <p:spPr>
          <a:xfrm>
            <a:off x="5673517" y="5119404"/>
            <a:ext cx="146295" cy="249450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Rett linje 116">
            <a:extLst>
              <a:ext uri="{FF2B5EF4-FFF2-40B4-BE49-F238E27FC236}">
                <a16:creationId xmlns:a16="http://schemas.microsoft.com/office/drawing/2014/main" id="{6EE3A74C-8AFA-7ECF-6F1C-8A246F2D70C3}"/>
              </a:ext>
            </a:extLst>
          </p:cNvPr>
          <p:cNvCxnSpPr/>
          <p:nvPr/>
        </p:nvCxnSpPr>
        <p:spPr>
          <a:xfrm>
            <a:off x="5819813" y="5368854"/>
            <a:ext cx="2567" cy="858987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" name="Rett linje 117">
            <a:extLst>
              <a:ext uri="{FF2B5EF4-FFF2-40B4-BE49-F238E27FC236}">
                <a16:creationId xmlns:a16="http://schemas.microsoft.com/office/drawing/2014/main" id="{9732D403-52D5-683A-69D4-6A31F3C35E6E}"/>
              </a:ext>
            </a:extLst>
          </p:cNvPr>
          <p:cNvCxnSpPr/>
          <p:nvPr/>
        </p:nvCxnSpPr>
        <p:spPr>
          <a:xfrm>
            <a:off x="4505526" y="5362262"/>
            <a:ext cx="0" cy="866689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Rett linje 124">
            <a:extLst>
              <a:ext uri="{FF2B5EF4-FFF2-40B4-BE49-F238E27FC236}">
                <a16:creationId xmlns:a16="http://schemas.microsoft.com/office/drawing/2014/main" id="{5CD027D8-A4D8-DA76-7730-48221C875790}"/>
              </a:ext>
            </a:extLst>
          </p:cNvPr>
          <p:cNvCxnSpPr>
            <a:cxnSpLocks/>
          </p:cNvCxnSpPr>
          <p:nvPr/>
        </p:nvCxnSpPr>
        <p:spPr>
          <a:xfrm>
            <a:off x="4131954" y="5063195"/>
            <a:ext cx="826519" cy="250978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Rett linje 125">
            <a:extLst>
              <a:ext uri="{FF2B5EF4-FFF2-40B4-BE49-F238E27FC236}">
                <a16:creationId xmlns:a16="http://schemas.microsoft.com/office/drawing/2014/main" id="{98483518-437D-E1F5-A68A-06AF01C862F6}"/>
              </a:ext>
            </a:extLst>
          </p:cNvPr>
          <p:cNvCxnSpPr>
            <a:cxnSpLocks/>
          </p:cNvCxnSpPr>
          <p:nvPr/>
        </p:nvCxnSpPr>
        <p:spPr>
          <a:xfrm flipV="1">
            <a:off x="5351626" y="4809197"/>
            <a:ext cx="868814" cy="504976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9" name="Tittel 1">
            <a:extLst>
              <a:ext uri="{FF2B5EF4-FFF2-40B4-BE49-F238E27FC236}">
                <a16:creationId xmlns:a16="http://schemas.microsoft.com/office/drawing/2014/main" id="{C406F36B-1949-8041-501A-7519191308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769" y="124690"/>
            <a:ext cx="10515600" cy="859668"/>
          </a:xfrm>
        </p:spPr>
        <p:txBody>
          <a:bodyPr/>
          <a:lstStyle/>
          <a:p>
            <a:r>
              <a:rPr lang="nb-NO" dirty="0"/>
              <a:t>Veglenke – eksisterende konnekteringslenker</a:t>
            </a:r>
          </a:p>
        </p:txBody>
      </p:sp>
      <p:cxnSp>
        <p:nvCxnSpPr>
          <p:cNvPr id="167" name="Rett linje 166">
            <a:extLst>
              <a:ext uri="{FF2B5EF4-FFF2-40B4-BE49-F238E27FC236}">
                <a16:creationId xmlns:a16="http://schemas.microsoft.com/office/drawing/2014/main" id="{37072037-1D57-208C-C475-0C687436A164}"/>
              </a:ext>
            </a:extLst>
          </p:cNvPr>
          <p:cNvCxnSpPr>
            <a:cxnSpLocks/>
          </p:cNvCxnSpPr>
          <p:nvPr/>
        </p:nvCxnSpPr>
        <p:spPr>
          <a:xfrm>
            <a:off x="5553336" y="4934044"/>
            <a:ext cx="113917" cy="202825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1" name="Rett linje 170">
            <a:extLst>
              <a:ext uri="{FF2B5EF4-FFF2-40B4-BE49-F238E27FC236}">
                <a16:creationId xmlns:a16="http://schemas.microsoft.com/office/drawing/2014/main" id="{B4E6B7CE-84CB-6542-22FD-D728B7526BD5}"/>
              </a:ext>
            </a:extLst>
          </p:cNvPr>
          <p:cNvCxnSpPr>
            <a:cxnSpLocks/>
          </p:cNvCxnSpPr>
          <p:nvPr/>
        </p:nvCxnSpPr>
        <p:spPr>
          <a:xfrm>
            <a:off x="4646141" y="3460987"/>
            <a:ext cx="162531" cy="241167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4" name="Rett linje 173">
            <a:extLst>
              <a:ext uri="{FF2B5EF4-FFF2-40B4-BE49-F238E27FC236}">
                <a16:creationId xmlns:a16="http://schemas.microsoft.com/office/drawing/2014/main" id="{76343DCC-EA74-EEE5-CC6B-EFEF0F509B64}"/>
              </a:ext>
            </a:extLst>
          </p:cNvPr>
          <p:cNvCxnSpPr>
            <a:cxnSpLocks/>
          </p:cNvCxnSpPr>
          <p:nvPr/>
        </p:nvCxnSpPr>
        <p:spPr>
          <a:xfrm flipH="1">
            <a:off x="5516499" y="3481899"/>
            <a:ext cx="150754" cy="220255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7" name="Rett linje 176">
            <a:extLst>
              <a:ext uri="{FF2B5EF4-FFF2-40B4-BE49-F238E27FC236}">
                <a16:creationId xmlns:a16="http://schemas.microsoft.com/office/drawing/2014/main" id="{D8148816-E032-32D9-B991-F590ABAF4026}"/>
              </a:ext>
            </a:extLst>
          </p:cNvPr>
          <p:cNvCxnSpPr>
            <a:cxnSpLocks/>
          </p:cNvCxnSpPr>
          <p:nvPr/>
        </p:nvCxnSpPr>
        <p:spPr>
          <a:xfrm flipH="1">
            <a:off x="4607305" y="4959688"/>
            <a:ext cx="197398" cy="253383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0" name="Rett linje 179">
            <a:extLst>
              <a:ext uri="{FF2B5EF4-FFF2-40B4-BE49-F238E27FC236}">
                <a16:creationId xmlns:a16="http://schemas.microsoft.com/office/drawing/2014/main" id="{F36A7FBD-70F9-5162-969E-B331E303B478}"/>
              </a:ext>
            </a:extLst>
          </p:cNvPr>
          <p:cNvCxnSpPr>
            <a:cxnSpLocks/>
            <a:stCxn id="114" idx="6"/>
          </p:cNvCxnSpPr>
          <p:nvPr/>
        </p:nvCxnSpPr>
        <p:spPr>
          <a:xfrm>
            <a:off x="5882483" y="4330652"/>
            <a:ext cx="549922" cy="0"/>
          </a:xfrm>
          <a:prstGeom prst="line">
            <a:avLst/>
          </a:prstGeom>
          <a:ln w="28575">
            <a:solidFill>
              <a:srgbClr val="FFC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0" name="TekstSylinder 189">
            <a:extLst>
              <a:ext uri="{FF2B5EF4-FFF2-40B4-BE49-F238E27FC236}">
                <a16:creationId xmlns:a16="http://schemas.microsoft.com/office/drawing/2014/main" id="{A8E921C4-3046-A917-182F-CB892119C875}"/>
              </a:ext>
            </a:extLst>
          </p:cNvPr>
          <p:cNvSpPr txBox="1"/>
          <p:nvPr/>
        </p:nvSpPr>
        <p:spPr>
          <a:xfrm>
            <a:off x="1623505" y="1429075"/>
            <a:ext cx="145607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b-NO" sz="1000" b="1" dirty="0"/>
              <a:t>Objekttyper (FKB-Veg)</a:t>
            </a:r>
          </a:p>
        </p:txBody>
      </p:sp>
      <p:sp>
        <p:nvSpPr>
          <p:cNvPr id="191" name="TekstSylinder 190">
            <a:extLst>
              <a:ext uri="{FF2B5EF4-FFF2-40B4-BE49-F238E27FC236}">
                <a16:creationId xmlns:a16="http://schemas.microsoft.com/office/drawing/2014/main" id="{646A2923-8121-F0F7-3AFF-8DD2F9C2EA61}"/>
              </a:ext>
            </a:extLst>
          </p:cNvPr>
          <p:cNvSpPr txBox="1"/>
          <p:nvPr/>
        </p:nvSpPr>
        <p:spPr>
          <a:xfrm>
            <a:off x="1618183" y="2725576"/>
            <a:ext cx="22890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b-NO" sz="1000" b="1" dirty="0"/>
              <a:t>Typeveg på objekttype Veglenke (Elveg)</a:t>
            </a:r>
          </a:p>
        </p:txBody>
      </p:sp>
      <p:cxnSp>
        <p:nvCxnSpPr>
          <p:cNvPr id="2" name="Rett linje 1">
            <a:extLst>
              <a:ext uri="{FF2B5EF4-FFF2-40B4-BE49-F238E27FC236}">
                <a16:creationId xmlns:a16="http://schemas.microsoft.com/office/drawing/2014/main" id="{94F7C73A-1B05-858C-8CF2-653AB6EB59C7}"/>
              </a:ext>
            </a:extLst>
          </p:cNvPr>
          <p:cNvCxnSpPr/>
          <p:nvPr/>
        </p:nvCxnSpPr>
        <p:spPr>
          <a:xfrm flipH="1">
            <a:off x="1766689" y="3823213"/>
            <a:ext cx="377995" cy="3231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16934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kstSylinder 2">
            <a:extLst>
              <a:ext uri="{FF2B5EF4-FFF2-40B4-BE49-F238E27FC236}">
                <a16:creationId xmlns:a16="http://schemas.microsoft.com/office/drawing/2014/main" id="{50309302-7EC3-EFFE-C2DF-829C65189F40}"/>
              </a:ext>
            </a:extLst>
          </p:cNvPr>
          <p:cNvSpPr txBox="1"/>
          <p:nvPr/>
        </p:nvSpPr>
        <p:spPr>
          <a:xfrm>
            <a:off x="3027473" y="1639768"/>
            <a:ext cx="2220188" cy="707886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FF0000"/>
                </a:solidFill>
              </a:rPr>
              <a:t>Vegdekkekant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    VegAnnenAvgrensning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7030A0"/>
                </a:solidFill>
              </a:rPr>
              <a:t>VegFiktivGrense</a:t>
            </a:r>
            <a:endParaRPr lang="nb-NO" sz="1000" u="sng" dirty="0">
              <a:solidFill>
                <a:srgbClr val="00B0F0"/>
              </a:solidFill>
            </a:endParaRPr>
          </a:p>
          <a:p>
            <a:r>
              <a:rPr lang="nb-NO" sz="1000" dirty="0">
                <a:solidFill>
                  <a:srgbClr val="00B0F0"/>
                </a:solidFill>
              </a:rPr>
              <a:t>                </a:t>
            </a:r>
            <a:r>
              <a:rPr lang="nb-NO" sz="1000" dirty="0">
                <a:solidFill>
                  <a:schemeClr val="bg1">
                    <a:lumMod val="50000"/>
                  </a:schemeClr>
                </a:solidFill>
              </a:rPr>
              <a:t>AnnetVegarealAvgrensning</a:t>
            </a:r>
          </a:p>
        </p:txBody>
      </p:sp>
      <p:cxnSp>
        <p:nvCxnSpPr>
          <p:cNvPr id="4" name="Rett linje 3">
            <a:extLst>
              <a:ext uri="{FF2B5EF4-FFF2-40B4-BE49-F238E27FC236}">
                <a16:creationId xmlns:a16="http://schemas.microsoft.com/office/drawing/2014/main" id="{EA276006-AFAF-AE9A-0815-A2C5DDBEC7A7}"/>
              </a:ext>
            </a:extLst>
          </p:cNvPr>
          <p:cNvCxnSpPr/>
          <p:nvPr/>
        </p:nvCxnSpPr>
        <p:spPr>
          <a:xfrm flipH="1">
            <a:off x="3098533" y="1768699"/>
            <a:ext cx="38660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Rett linje 4">
            <a:extLst>
              <a:ext uri="{FF2B5EF4-FFF2-40B4-BE49-F238E27FC236}">
                <a16:creationId xmlns:a16="http://schemas.microsoft.com/office/drawing/2014/main" id="{0FDDAFF8-8642-BA66-9238-093D4611151F}"/>
              </a:ext>
            </a:extLst>
          </p:cNvPr>
          <p:cNvCxnSpPr/>
          <p:nvPr/>
        </p:nvCxnSpPr>
        <p:spPr>
          <a:xfrm>
            <a:off x="3108036" y="1920016"/>
            <a:ext cx="391510" cy="0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Rett linje 6">
            <a:extLst>
              <a:ext uri="{FF2B5EF4-FFF2-40B4-BE49-F238E27FC236}">
                <a16:creationId xmlns:a16="http://schemas.microsoft.com/office/drawing/2014/main" id="{39833BFE-4B04-F575-A0CD-E9A7CA9C1DAB}"/>
              </a:ext>
            </a:extLst>
          </p:cNvPr>
          <p:cNvCxnSpPr/>
          <p:nvPr/>
        </p:nvCxnSpPr>
        <p:spPr>
          <a:xfrm flipH="1">
            <a:off x="3108037" y="2079520"/>
            <a:ext cx="386609" cy="0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Rett linje 8">
            <a:extLst>
              <a:ext uri="{FF2B5EF4-FFF2-40B4-BE49-F238E27FC236}">
                <a16:creationId xmlns:a16="http://schemas.microsoft.com/office/drawing/2014/main" id="{C2B438B4-F630-549A-551B-89DD39C43C42}"/>
              </a:ext>
            </a:extLst>
          </p:cNvPr>
          <p:cNvCxnSpPr/>
          <p:nvPr/>
        </p:nvCxnSpPr>
        <p:spPr>
          <a:xfrm flipV="1">
            <a:off x="3112661" y="2220110"/>
            <a:ext cx="381985" cy="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kstSylinder 9">
            <a:extLst>
              <a:ext uri="{FF2B5EF4-FFF2-40B4-BE49-F238E27FC236}">
                <a16:creationId xmlns:a16="http://schemas.microsoft.com/office/drawing/2014/main" id="{93D7E2D0-E50D-0E5F-ACDF-8B3D0C399565}"/>
              </a:ext>
            </a:extLst>
          </p:cNvPr>
          <p:cNvSpPr txBox="1"/>
          <p:nvPr/>
        </p:nvSpPr>
        <p:spPr>
          <a:xfrm>
            <a:off x="3027473" y="2667828"/>
            <a:ext cx="2220188" cy="553998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92D050"/>
                </a:solidFill>
              </a:rPr>
              <a:t>Enkel bilveg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FFC000"/>
                </a:solidFill>
              </a:rPr>
              <a:t>Enkel bilveg – eksisterende         konnekteringslenke JA fra NVDB</a:t>
            </a:r>
          </a:p>
        </p:txBody>
      </p:sp>
      <p:cxnSp>
        <p:nvCxnSpPr>
          <p:cNvPr id="11" name="Rett linje 10">
            <a:extLst>
              <a:ext uri="{FF2B5EF4-FFF2-40B4-BE49-F238E27FC236}">
                <a16:creationId xmlns:a16="http://schemas.microsoft.com/office/drawing/2014/main" id="{E7FC5CC1-6B81-6691-F6E7-A476E9D52D7C}"/>
              </a:ext>
            </a:extLst>
          </p:cNvPr>
          <p:cNvCxnSpPr/>
          <p:nvPr/>
        </p:nvCxnSpPr>
        <p:spPr>
          <a:xfrm flipH="1">
            <a:off x="3102524" y="2953367"/>
            <a:ext cx="377995" cy="3231"/>
          </a:xfrm>
          <a:prstGeom prst="line">
            <a:avLst/>
          </a:prstGeom>
          <a:ln w="28575">
            <a:solidFill>
              <a:srgbClr val="FFC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Rett linje 11">
            <a:extLst>
              <a:ext uri="{FF2B5EF4-FFF2-40B4-BE49-F238E27FC236}">
                <a16:creationId xmlns:a16="http://schemas.microsoft.com/office/drawing/2014/main" id="{D9D00314-2E08-B96F-867D-C9AEF25185DE}"/>
              </a:ext>
            </a:extLst>
          </p:cNvPr>
          <p:cNvCxnSpPr/>
          <p:nvPr/>
        </p:nvCxnSpPr>
        <p:spPr>
          <a:xfrm flipH="1">
            <a:off x="3108037" y="2795957"/>
            <a:ext cx="377995" cy="3231"/>
          </a:xfrm>
          <a:prstGeom prst="line">
            <a:avLst/>
          </a:prstGeom>
          <a:ln w="9525">
            <a:solidFill>
              <a:srgbClr val="92D05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Rett linje 32">
            <a:extLst>
              <a:ext uri="{FF2B5EF4-FFF2-40B4-BE49-F238E27FC236}">
                <a16:creationId xmlns:a16="http://schemas.microsoft.com/office/drawing/2014/main" id="{CB870E46-F040-72C1-4170-E7FE6C8153FF}"/>
              </a:ext>
            </a:extLst>
          </p:cNvPr>
          <p:cNvCxnSpPr/>
          <p:nvPr/>
        </p:nvCxnSpPr>
        <p:spPr>
          <a:xfrm>
            <a:off x="6190896" y="1330569"/>
            <a:ext cx="0" cy="73855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Rett linje 35">
            <a:extLst>
              <a:ext uri="{FF2B5EF4-FFF2-40B4-BE49-F238E27FC236}">
                <a16:creationId xmlns:a16="http://schemas.microsoft.com/office/drawing/2014/main" id="{EABDDA9A-82DC-C439-FE37-E4DC222AF7F4}"/>
              </a:ext>
            </a:extLst>
          </p:cNvPr>
          <p:cNvCxnSpPr/>
          <p:nvPr/>
        </p:nvCxnSpPr>
        <p:spPr>
          <a:xfrm flipH="1">
            <a:off x="6172770" y="2368080"/>
            <a:ext cx="18127" cy="131629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Rett linje 36">
            <a:extLst>
              <a:ext uri="{FF2B5EF4-FFF2-40B4-BE49-F238E27FC236}">
                <a16:creationId xmlns:a16="http://schemas.microsoft.com/office/drawing/2014/main" id="{6BA3276E-F026-5D0E-1EDE-41A89960179C}"/>
              </a:ext>
            </a:extLst>
          </p:cNvPr>
          <p:cNvCxnSpPr/>
          <p:nvPr/>
        </p:nvCxnSpPr>
        <p:spPr>
          <a:xfrm>
            <a:off x="6170272" y="3682862"/>
            <a:ext cx="100337" cy="23537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Rett linje 37">
            <a:extLst>
              <a:ext uri="{FF2B5EF4-FFF2-40B4-BE49-F238E27FC236}">
                <a16:creationId xmlns:a16="http://schemas.microsoft.com/office/drawing/2014/main" id="{3FC052AF-5A22-64A5-4DE0-6D671BF97A32}"/>
              </a:ext>
            </a:extLst>
          </p:cNvPr>
          <p:cNvCxnSpPr/>
          <p:nvPr/>
        </p:nvCxnSpPr>
        <p:spPr>
          <a:xfrm>
            <a:off x="6263668" y="3915209"/>
            <a:ext cx="152976" cy="13863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Rett linje 38">
            <a:extLst>
              <a:ext uri="{FF2B5EF4-FFF2-40B4-BE49-F238E27FC236}">
                <a16:creationId xmlns:a16="http://schemas.microsoft.com/office/drawing/2014/main" id="{0343C9B3-D908-A8BB-A798-AC8C1CE35CF7}"/>
              </a:ext>
            </a:extLst>
          </p:cNvPr>
          <p:cNvCxnSpPr/>
          <p:nvPr/>
        </p:nvCxnSpPr>
        <p:spPr>
          <a:xfrm flipH="1">
            <a:off x="6406342" y="4053839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Rett linje 39">
            <a:extLst>
              <a:ext uri="{FF2B5EF4-FFF2-40B4-BE49-F238E27FC236}">
                <a16:creationId xmlns:a16="http://schemas.microsoft.com/office/drawing/2014/main" id="{41DE63D4-F612-AAD3-F9DD-F0D7B7133A8D}"/>
              </a:ext>
            </a:extLst>
          </p:cNvPr>
          <p:cNvCxnSpPr/>
          <p:nvPr/>
        </p:nvCxnSpPr>
        <p:spPr>
          <a:xfrm flipH="1">
            <a:off x="7940842" y="4053839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Rett linje 41">
            <a:extLst>
              <a:ext uri="{FF2B5EF4-FFF2-40B4-BE49-F238E27FC236}">
                <a16:creationId xmlns:a16="http://schemas.microsoft.com/office/drawing/2014/main" id="{8A4775CE-1207-6B8F-35EC-1758A4357D61}"/>
              </a:ext>
            </a:extLst>
          </p:cNvPr>
          <p:cNvCxnSpPr>
            <a:cxnSpLocks/>
          </p:cNvCxnSpPr>
          <p:nvPr/>
        </p:nvCxnSpPr>
        <p:spPr>
          <a:xfrm flipH="1">
            <a:off x="6424885" y="4576802"/>
            <a:ext cx="2526536" cy="210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Rett linje 42">
            <a:extLst>
              <a:ext uri="{FF2B5EF4-FFF2-40B4-BE49-F238E27FC236}">
                <a16:creationId xmlns:a16="http://schemas.microsoft.com/office/drawing/2014/main" id="{D8631D05-5936-2749-6629-F18A509A0ED6}"/>
              </a:ext>
            </a:extLst>
          </p:cNvPr>
          <p:cNvCxnSpPr/>
          <p:nvPr/>
        </p:nvCxnSpPr>
        <p:spPr>
          <a:xfrm flipH="1">
            <a:off x="6214175" y="4578908"/>
            <a:ext cx="218230" cy="22598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Rett linje 43">
            <a:extLst>
              <a:ext uri="{FF2B5EF4-FFF2-40B4-BE49-F238E27FC236}">
                <a16:creationId xmlns:a16="http://schemas.microsoft.com/office/drawing/2014/main" id="{1A85B3B4-5BCF-4606-1AF9-67D1D1E47336}"/>
              </a:ext>
            </a:extLst>
          </p:cNvPr>
          <p:cNvCxnSpPr>
            <a:cxnSpLocks/>
          </p:cNvCxnSpPr>
          <p:nvPr/>
        </p:nvCxnSpPr>
        <p:spPr>
          <a:xfrm>
            <a:off x="6214175" y="4804893"/>
            <a:ext cx="0" cy="151402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Rett linje 49">
            <a:extLst>
              <a:ext uri="{FF2B5EF4-FFF2-40B4-BE49-F238E27FC236}">
                <a16:creationId xmlns:a16="http://schemas.microsoft.com/office/drawing/2014/main" id="{F09E22A0-0261-6F11-B997-57A7111BA746}"/>
              </a:ext>
            </a:extLst>
          </p:cNvPr>
          <p:cNvCxnSpPr>
            <a:cxnSpLocks/>
          </p:cNvCxnSpPr>
          <p:nvPr/>
        </p:nvCxnSpPr>
        <p:spPr>
          <a:xfrm>
            <a:off x="5442367" y="1343617"/>
            <a:ext cx="0" cy="497529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Rett linje 66">
            <a:extLst>
              <a:ext uri="{FF2B5EF4-FFF2-40B4-BE49-F238E27FC236}">
                <a16:creationId xmlns:a16="http://schemas.microsoft.com/office/drawing/2014/main" id="{67FD1290-3929-7CCB-977C-F26A809967DF}"/>
              </a:ext>
            </a:extLst>
          </p:cNvPr>
          <p:cNvCxnSpPr/>
          <p:nvPr/>
        </p:nvCxnSpPr>
        <p:spPr>
          <a:xfrm>
            <a:off x="7415431" y="3578143"/>
            <a:ext cx="0" cy="475697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Rett linje 67">
            <a:extLst>
              <a:ext uri="{FF2B5EF4-FFF2-40B4-BE49-F238E27FC236}">
                <a16:creationId xmlns:a16="http://schemas.microsoft.com/office/drawing/2014/main" id="{6DCA339F-9C1E-DAF2-3C3B-DEE52793B79F}"/>
              </a:ext>
            </a:extLst>
          </p:cNvPr>
          <p:cNvCxnSpPr/>
          <p:nvPr/>
        </p:nvCxnSpPr>
        <p:spPr>
          <a:xfrm>
            <a:off x="7726712" y="3606134"/>
            <a:ext cx="223873" cy="442885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Rett linje 68">
            <a:extLst>
              <a:ext uri="{FF2B5EF4-FFF2-40B4-BE49-F238E27FC236}">
                <a16:creationId xmlns:a16="http://schemas.microsoft.com/office/drawing/2014/main" id="{AA241E58-360E-1649-501D-720A176B0732}"/>
              </a:ext>
            </a:extLst>
          </p:cNvPr>
          <p:cNvCxnSpPr/>
          <p:nvPr/>
        </p:nvCxnSpPr>
        <p:spPr>
          <a:xfrm flipV="1">
            <a:off x="7721841" y="3451564"/>
            <a:ext cx="61983" cy="15457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Rett linje 69">
            <a:extLst>
              <a:ext uri="{FF2B5EF4-FFF2-40B4-BE49-F238E27FC236}">
                <a16:creationId xmlns:a16="http://schemas.microsoft.com/office/drawing/2014/main" id="{6A6BACEA-598B-F58F-73F9-32119FF1D521}"/>
              </a:ext>
            </a:extLst>
          </p:cNvPr>
          <p:cNvCxnSpPr>
            <a:cxnSpLocks/>
          </p:cNvCxnSpPr>
          <p:nvPr/>
        </p:nvCxnSpPr>
        <p:spPr>
          <a:xfrm flipV="1">
            <a:off x="6190896" y="1812125"/>
            <a:ext cx="730880" cy="256998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Rett linje 70">
            <a:extLst>
              <a:ext uri="{FF2B5EF4-FFF2-40B4-BE49-F238E27FC236}">
                <a16:creationId xmlns:a16="http://schemas.microsoft.com/office/drawing/2014/main" id="{113ABEBC-7EFF-C7EB-B309-4B35D021DC8D}"/>
              </a:ext>
            </a:extLst>
          </p:cNvPr>
          <p:cNvCxnSpPr>
            <a:cxnSpLocks/>
          </p:cNvCxnSpPr>
          <p:nvPr/>
        </p:nvCxnSpPr>
        <p:spPr>
          <a:xfrm flipV="1">
            <a:off x="6190895" y="2107162"/>
            <a:ext cx="774094" cy="280040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Rett linje 79">
            <a:extLst>
              <a:ext uri="{FF2B5EF4-FFF2-40B4-BE49-F238E27FC236}">
                <a16:creationId xmlns:a16="http://schemas.microsoft.com/office/drawing/2014/main" id="{A3F064F2-4675-D3CC-049E-1E2A2D9AAEB2}"/>
              </a:ext>
            </a:extLst>
          </p:cNvPr>
          <p:cNvCxnSpPr/>
          <p:nvPr/>
        </p:nvCxnSpPr>
        <p:spPr>
          <a:xfrm>
            <a:off x="7415432" y="4055818"/>
            <a:ext cx="535153" cy="7221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Rett linje 86">
            <a:extLst>
              <a:ext uri="{FF2B5EF4-FFF2-40B4-BE49-F238E27FC236}">
                <a16:creationId xmlns:a16="http://schemas.microsoft.com/office/drawing/2014/main" id="{7A0C2FCB-2E9A-2B63-DE39-616D0AA804F4}"/>
              </a:ext>
            </a:extLst>
          </p:cNvPr>
          <p:cNvCxnSpPr>
            <a:cxnSpLocks/>
          </p:cNvCxnSpPr>
          <p:nvPr/>
        </p:nvCxnSpPr>
        <p:spPr>
          <a:xfrm>
            <a:off x="6190896" y="2078815"/>
            <a:ext cx="0" cy="305193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Rett linje 88">
            <a:extLst>
              <a:ext uri="{FF2B5EF4-FFF2-40B4-BE49-F238E27FC236}">
                <a16:creationId xmlns:a16="http://schemas.microsoft.com/office/drawing/2014/main" id="{33D40D7E-90C2-DBDD-6B23-A58E9E01AEA7}"/>
              </a:ext>
            </a:extLst>
          </p:cNvPr>
          <p:cNvCxnSpPr/>
          <p:nvPr/>
        </p:nvCxnSpPr>
        <p:spPr>
          <a:xfrm>
            <a:off x="6413283" y="4063039"/>
            <a:ext cx="22734" cy="513763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2" name="Rektangel 91">
            <a:extLst>
              <a:ext uri="{FF2B5EF4-FFF2-40B4-BE49-F238E27FC236}">
                <a16:creationId xmlns:a16="http://schemas.microsoft.com/office/drawing/2014/main" id="{EBEB7B1F-3967-1D43-F3A0-0FA51A8F8910}"/>
              </a:ext>
            </a:extLst>
          </p:cNvPr>
          <p:cNvSpPr/>
          <p:nvPr/>
        </p:nvSpPr>
        <p:spPr>
          <a:xfrm>
            <a:off x="7071605" y="1349357"/>
            <a:ext cx="514350" cy="729458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93" name="Rektangel 92">
            <a:extLst>
              <a:ext uri="{FF2B5EF4-FFF2-40B4-BE49-F238E27FC236}">
                <a16:creationId xmlns:a16="http://schemas.microsoft.com/office/drawing/2014/main" id="{723AEB25-118F-4C4B-212F-939571E931D1}"/>
              </a:ext>
            </a:extLst>
          </p:cNvPr>
          <p:cNvSpPr/>
          <p:nvPr/>
        </p:nvSpPr>
        <p:spPr>
          <a:xfrm>
            <a:off x="6921776" y="2987788"/>
            <a:ext cx="514350" cy="495951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cxnSp>
        <p:nvCxnSpPr>
          <p:cNvPr id="95" name="Rett linje 94">
            <a:extLst>
              <a:ext uri="{FF2B5EF4-FFF2-40B4-BE49-F238E27FC236}">
                <a16:creationId xmlns:a16="http://schemas.microsoft.com/office/drawing/2014/main" id="{7053D8C9-AF6E-DDE7-F5D4-9AE4C3A323BD}"/>
              </a:ext>
            </a:extLst>
          </p:cNvPr>
          <p:cNvCxnSpPr>
            <a:endCxn id="92" idx="2"/>
          </p:cNvCxnSpPr>
          <p:nvPr/>
        </p:nvCxnSpPr>
        <p:spPr>
          <a:xfrm flipH="1">
            <a:off x="7328780" y="1340209"/>
            <a:ext cx="1706" cy="738607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Rett linje 96">
            <a:extLst>
              <a:ext uri="{FF2B5EF4-FFF2-40B4-BE49-F238E27FC236}">
                <a16:creationId xmlns:a16="http://schemas.microsoft.com/office/drawing/2014/main" id="{26F803F8-7EBD-65DA-9643-2D918E198FBC}"/>
              </a:ext>
            </a:extLst>
          </p:cNvPr>
          <p:cNvCxnSpPr>
            <a:stCxn id="93" idx="1"/>
            <a:endCxn id="93" idx="3"/>
          </p:cNvCxnSpPr>
          <p:nvPr/>
        </p:nvCxnSpPr>
        <p:spPr>
          <a:xfrm>
            <a:off x="6921776" y="3235763"/>
            <a:ext cx="51435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Rett linje 108">
            <a:extLst>
              <a:ext uri="{FF2B5EF4-FFF2-40B4-BE49-F238E27FC236}">
                <a16:creationId xmlns:a16="http://schemas.microsoft.com/office/drawing/2014/main" id="{21B15448-17D5-CB95-819C-7641BFB2FA8C}"/>
              </a:ext>
            </a:extLst>
          </p:cNvPr>
          <p:cNvCxnSpPr>
            <a:cxnSpLocks/>
          </p:cNvCxnSpPr>
          <p:nvPr/>
        </p:nvCxnSpPr>
        <p:spPr>
          <a:xfrm flipH="1">
            <a:off x="6424885" y="4314758"/>
            <a:ext cx="2554588" cy="15894"/>
          </a:xfrm>
          <a:prstGeom prst="line">
            <a:avLst/>
          </a:prstGeom>
          <a:ln w="9525">
            <a:solidFill>
              <a:srgbClr val="92D05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Rett linje 110">
            <a:extLst>
              <a:ext uri="{FF2B5EF4-FFF2-40B4-BE49-F238E27FC236}">
                <a16:creationId xmlns:a16="http://schemas.microsoft.com/office/drawing/2014/main" id="{52049553-8410-E604-7D4A-932606263EA7}"/>
              </a:ext>
            </a:extLst>
          </p:cNvPr>
          <p:cNvCxnSpPr>
            <a:cxnSpLocks/>
          </p:cNvCxnSpPr>
          <p:nvPr/>
        </p:nvCxnSpPr>
        <p:spPr>
          <a:xfrm>
            <a:off x="5827105" y="1344420"/>
            <a:ext cx="0" cy="2986232"/>
          </a:xfrm>
          <a:prstGeom prst="line">
            <a:avLst/>
          </a:prstGeom>
          <a:ln w="9525">
            <a:solidFill>
              <a:srgbClr val="92D05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Rett linje 116">
            <a:extLst>
              <a:ext uri="{FF2B5EF4-FFF2-40B4-BE49-F238E27FC236}">
                <a16:creationId xmlns:a16="http://schemas.microsoft.com/office/drawing/2014/main" id="{6EE3A74C-8AFA-7ECF-6F1C-8A246F2D70C3}"/>
              </a:ext>
            </a:extLst>
          </p:cNvPr>
          <p:cNvCxnSpPr>
            <a:cxnSpLocks/>
          </p:cNvCxnSpPr>
          <p:nvPr/>
        </p:nvCxnSpPr>
        <p:spPr>
          <a:xfrm flipH="1">
            <a:off x="5822380" y="4330652"/>
            <a:ext cx="4725" cy="1897189"/>
          </a:xfrm>
          <a:prstGeom prst="line">
            <a:avLst/>
          </a:prstGeom>
          <a:ln w="9525">
            <a:solidFill>
              <a:srgbClr val="92D05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9" name="Tittel 1">
            <a:extLst>
              <a:ext uri="{FF2B5EF4-FFF2-40B4-BE49-F238E27FC236}">
                <a16:creationId xmlns:a16="http://schemas.microsoft.com/office/drawing/2014/main" id="{C406F36B-1949-8041-501A-7519191308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769" y="124690"/>
            <a:ext cx="10515600" cy="859668"/>
          </a:xfrm>
        </p:spPr>
        <p:txBody>
          <a:bodyPr/>
          <a:lstStyle/>
          <a:p>
            <a:r>
              <a:rPr lang="nb-NO" dirty="0"/>
              <a:t>Veglenke – eksisterende konnekteringslenker</a:t>
            </a:r>
          </a:p>
        </p:txBody>
      </p:sp>
      <p:sp>
        <p:nvSpPr>
          <p:cNvPr id="108" name="TekstSylinder 107">
            <a:extLst>
              <a:ext uri="{FF2B5EF4-FFF2-40B4-BE49-F238E27FC236}">
                <a16:creationId xmlns:a16="http://schemas.microsoft.com/office/drawing/2014/main" id="{788A89DF-8F56-419A-19E6-3D704B486CF2}"/>
              </a:ext>
            </a:extLst>
          </p:cNvPr>
          <p:cNvSpPr txBox="1"/>
          <p:nvPr/>
        </p:nvSpPr>
        <p:spPr>
          <a:xfrm>
            <a:off x="2958641" y="1402669"/>
            <a:ext cx="146389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b-NO" sz="1000" b="1" dirty="0"/>
              <a:t>Objekttyper (FKB-Veg)</a:t>
            </a:r>
          </a:p>
        </p:txBody>
      </p:sp>
      <p:sp>
        <p:nvSpPr>
          <p:cNvPr id="110" name="TekstSylinder 109">
            <a:extLst>
              <a:ext uri="{FF2B5EF4-FFF2-40B4-BE49-F238E27FC236}">
                <a16:creationId xmlns:a16="http://schemas.microsoft.com/office/drawing/2014/main" id="{59AF955F-6899-2CD2-22F9-8E805EF54302}"/>
              </a:ext>
            </a:extLst>
          </p:cNvPr>
          <p:cNvSpPr txBox="1"/>
          <p:nvPr/>
        </p:nvSpPr>
        <p:spPr>
          <a:xfrm>
            <a:off x="2958640" y="2435230"/>
            <a:ext cx="22890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b-NO" sz="1000" b="1" dirty="0"/>
              <a:t>Typeveg på objekttype Veglenke (Elveg)</a:t>
            </a:r>
          </a:p>
        </p:txBody>
      </p:sp>
      <p:cxnSp>
        <p:nvCxnSpPr>
          <p:cNvPr id="133" name="Rett linje 132">
            <a:extLst>
              <a:ext uri="{FF2B5EF4-FFF2-40B4-BE49-F238E27FC236}">
                <a16:creationId xmlns:a16="http://schemas.microsoft.com/office/drawing/2014/main" id="{51760675-CAFF-9077-021A-8337B3439540}"/>
              </a:ext>
            </a:extLst>
          </p:cNvPr>
          <p:cNvCxnSpPr>
            <a:cxnSpLocks/>
          </p:cNvCxnSpPr>
          <p:nvPr/>
        </p:nvCxnSpPr>
        <p:spPr>
          <a:xfrm>
            <a:off x="5822380" y="4330652"/>
            <a:ext cx="602505" cy="0"/>
          </a:xfrm>
          <a:prstGeom prst="line">
            <a:avLst/>
          </a:prstGeom>
          <a:ln w="28575">
            <a:solidFill>
              <a:srgbClr val="FFC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73268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kstSylinder 6">
            <a:extLst>
              <a:ext uri="{FF2B5EF4-FFF2-40B4-BE49-F238E27FC236}">
                <a16:creationId xmlns:a16="http://schemas.microsoft.com/office/drawing/2014/main" id="{42B7CCCB-2C9A-4E7D-B4F8-E35E8D19CFE4}"/>
              </a:ext>
            </a:extLst>
          </p:cNvPr>
          <p:cNvSpPr txBox="1"/>
          <p:nvPr/>
        </p:nvSpPr>
        <p:spPr>
          <a:xfrm>
            <a:off x="623391" y="404664"/>
            <a:ext cx="106696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3600" dirty="0"/>
              <a:t>Kortere veglenker (&gt;2m) </a:t>
            </a:r>
            <a:r>
              <a:rPr lang="nb-NO" dirty="0"/>
              <a:t>som knytter nettverk sammen, registreres med typeveg lik den veglenke den kobles sammen mot (i eksempelet gangsykkelveg).</a:t>
            </a:r>
          </a:p>
          <a:p>
            <a:r>
              <a:rPr lang="nb-NO" dirty="0"/>
              <a:t>Har ofte (delvis) synlige avgrensninger/kontraster i bildet og skal ikke registreres som konnekteringslenke.</a:t>
            </a:r>
          </a:p>
        </p:txBody>
      </p:sp>
      <p:pic>
        <p:nvPicPr>
          <p:cNvPr id="37" name="Bilde 36">
            <a:extLst>
              <a:ext uri="{FF2B5EF4-FFF2-40B4-BE49-F238E27FC236}">
                <a16:creationId xmlns:a16="http://schemas.microsoft.com/office/drawing/2014/main" id="{78951755-A49C-49A4-87D7-A9A8DBE540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856" y="2220484"/>
            <a:ext cx="5458587" cy="4201111"/>
          </a:xfrm>
          <a:prstGeom prst="rect">
            <a:avLst/>
          </a:prstGeom>
        </p:spPr>
      </p:pic>
      <p:pic>
        <p:nvPicPr>
          <p:cNvPr id="38" name="Bilde 37">
            <a:extLst>
              <a:ext uri="{FF2B5EF4-FFF2-40B4-BE49-F238E27FC236}">
                <a16:creationId xmlns:a16="http://schemas.microsoft.com/office/drawing/2014/main" id="{4E594BC7-3076-421A-B5D7-23A7286FC3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4443" y="2220484"/>
            <a:ext cx="5458587" cy="4201111"/>
          </a:xfrm>
          <a:prstGeom prst="rect">
            <a:avLst/>
          </a:prstGeom>
        </p:spPr>
      </p:pic>
      <p:cxnSp>
        <p:nvCxnSpPr>
          <p:cNvPr id="4" name="Rett linje 3">
            <a:extLst>
              <a:ext uri="{FF2B5EF4-FFF2-40B4-BE49-F238E27FC236}">
                <a16:creationId xmlns:a16="http://schemas.microsoft.com/office/drawing/2014/main" id="{EDA23303-FE68-421A-BC28-F3339C1D726E}"/>
              </a:ext>
            </a:extLst>
          </p:cNvPr>
          <p:cNvCxnSpPr>
            <a:cxnSpLocks/>
          </p:cNvCxnSpPr>
          <p:nvPr/>
        </p:nvCxnSpPr>
        <p:spPr>
          <a:xfrm flipH="1">
            <a:off x="9635558" y="4448175"/>
            <a:ext cx="1299142" cy="504825"/>
          </a:xfrm>
          <a:prstGeom prst="line">
            <a:avLst/>
          </a:prstGeom>
          <a:ln w="44450">
            <a:solidFill>
              <a:srgbClr val="0233BE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Rett linje 8">
            <a:extLst>
              <a:ext uri="{FF2B5EF4-FFF2-40B4-BE49-F238E27FC236}">
                <a16:creationId xmlns:a16="http://schemas.microsoft.com/office/drawing/2014/main" id="{F2D67745-A6E0-4084-B3E8-4A486962FC89}"/>
              </a:ext>
            </a:extLst>
          </p:cNvPr>
          <p:cNvCxnSpPr>
            <a:cxnSpLocks/>
          </p:cNvCxnSpPr>
          <p:nvPr/>
        </p:nvCxnSpPr>
        <p:spPr>
          <a:xfrm flipH="1">
            <a:off x="7134225" y="5705475"/>
            <a:ext cx="704850" cy="314325"/>
          </a:xfrm>
          <a:prstGeom prst="line">
            <a:avLst/>
          </a:prstGeom>
          <a:ln w="44450">
            <a:solidFill>
              <a:srgbClr val="0233BE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kstSylinder 14">
            <a:extLst>
              <a:ext uri="{FF2B5EF4-FFF2-40B4-BE49-F238E27FC236}">
                <a16:creationId xmlns:a16="http://schemas.microsoft.com/office/drawing/2014/main" id="{94BA4C01-54DA-4F60-A1E5-6C763EFE05BB}"/>
              </a:ext>
            </a:extLst>
          </p:cNvPr>
          <p:cNvSpPr txBox="1"/>
          <p:nvPr/>
        </p:nvSpPr>
        <p:spPr>
          <a:xfrm>
            <a:off x="4556034" y="2366859"/>
            <a:ext cx="2556818" cy="769441"/>
          </a:xfrm>
          <a:prstGeom prst="rect">
            <a:avLst/>
          </a:prstGeom>
          <a:solidFill>
            <a:schemeClr val="bg1">
              <a:lumMod val="95000"/>
              <a:alpha val="75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r"/>
            <a:r>
              <a:rPr lang="nb-NO" sz="1100" dirty="0"/>
              <a:t>Nyregistrert </a:t>
            </a:r>
            <a:r>
              <a:rPr lang="nb-NO" sz="1100" dirty="0" err="1"/>
              <a:t>veglenke</a:t>
            </a:r>
            <a:endParaRPr lang="nb-NO" sz="1100" dirty="0"/>
          </a:p>
          <a:p>
            <a:pPr algn="r"/>
            <a:r>
              <a:rPr lang="nb-NO" sz="1100" dirty="0"/>
              <a:t>Eksisterende </a:t>
            </a:r>
            <a:r>
              <a:rPr lang="nb-NO" sz="1100" dirty="0" err="1"/>
              <a:t>veglenke</a:t>
            </a:r>
            <a:endParaRPr lang="nb-NO" sz="1100" dirty="0"/>
          </a:p>
          <a:p>
            <a:pPr algn="r"/>
            <a:r>
              <a:rPr lang="nb-NO" sz="1100" dirty="0"/>
              <a:t>Andre </a:t>
            </a:r>
            <a:r>
              <a:rPr lang="nb-NO" sz="1100" dirty="0" err="1"/>
              <a:t>vegobjekter</a:t>
            </a:r>
            <a:endParaRPr lang="nb-NO" sz="1100" dirty="0"/>
          </a:p>
          <a:p>
            <a:pPr algn="r"/>
            <a:r>
              <a:rPr lang="nb-NO" sz="1100" dirty="0"/>
              <a:t>Manglende </a:t>
            </a:r>
            <a:r>
              <a:rPr lang="nb-NO" sz="1100" dirty="0" err="1"/>
              <a:t>veglenke</a:t>
            </a:r>
            <a:endParaRPr lang="nb-NO" sz="1100" dirty="0"/>
          </a:p>
        </p:txBody>
      </p:sp>
      <p:cxnSp>
        <p:nvCxnSpPr>
          <p:cNvPr id="5" name="Rett linje 4">
            <a:extLst>
              <a:ext uri="{FF2B5EF4-FFF2-40B4-BE49-F238E27FC236}">
                <a16:creationId xmlns:a16="http://schemas.microsoft.com/office/drawing/2014/main" id="{4651D9A0-E6CC-4407-81ED-8E60F52E0712}"/>
              </a:ext>
            </a:extLst>
          </p:cNvPr>
          <p:cNvCxnSpPr>
            <a:cxnSpLocks/>
          </p:cNvCxnSpPr>
          <p:nvPr/>
        </p:nvCxnSpPr>
        <p:spPr>
          <a:xfrm>
            <a:off x="4653983" y="2502991"/>
            <a:ext cx="693992" cy="0"/>
          </a:xfrm>
          <a:prstGeom prst="line">
            <a:avLst/>
          </a:prstGeom>
          <a:ln w="41275">
            <a:solidFill>
              <a:srgbClr val="00FF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Rett linje 9">
            <a:extLst>
              <a:ext uri="{FF2B5EF4-FFF2-40B4-BE49-F238E27FC236}">
                <a16:creationId xmlns:a16="http://schemas.microsoft.com/office/drawing/2014/main" id="{D9202AD1-EABF-484F-9E1F-B8FBFF3E1790}"/>
              </a:ext>
            </a:extLst>
          </p:cNvPr>
          <p:cNvCxnSpPr>
            <a:cxnSpLocks/>
          </p:cNvCxnSpPr>
          <p:nvPr/>
        </p:nvCxnSpPr>
        <p:spPr>
          <a:xfrm>
            <a:off x="4653983" y="2658155"/>
            <a:ext cx="693992" cy="0"/>
          </a:xfrm>
          <a:prstGeom prst="line">
            <a:avLst/>
          </a:prstGeom>
          <a:ln w="41275">
            <a:solidFill>
              <a:srgbClr val="FF7D7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Rett linje 10">
            <a:extLst>
              <a:ext uri="{FF2B5EF4-FFF2-40B4-BE49-F238E27FC236}">
                <a16:creationId xmlns:a16="http://schemas.microsoft.com/office/drawing/2014/main" id="{29679EAC-D2D7-4657-BC16-14417438020A}"/>
              </a:ext>
            </a:extLst>
          </p:cNvPr>
          <p:cNvCxnSpPr>
            <a:cxnSpLocks/>
          </p:cNvCxnSpPr>
          <p:nvPr/>
        </p:nvCxnSpPr>
        <p:spPr>
          <a:xfrm>
            <a:off x="4653983" y="2839384"/>
            <a:ext cx="688675" cy="0"/>
          </a:xfrm>
          <a:prstGeom prst="line">
            <a:avLst/>
          </a:prstGeom>
          <a:ln w="12700">
            <a:solidFill>
              <a:srgbClr val="FFFF99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Rett linje 11">
            <a:extLst>
              <a:ext uri="{FF2B5EF4-FFF2-40B4-BE49-F238E27FC236}">
                <a16:creationId xmlns:a16="http://schemas.microsoft.com/office/drawing/2014/main" id="{71311DC3-9B6F-498D-B813-7C84BF7CBBDE}"/>
              </a:ext>
            </a:extLst>
          </p:cNvPr>
          <p:cNvCxnSpPr>
            <a:cxnSpLocks/>
          </p:cNvCxnSpPr>
          <p:nvPr/>
        </p:nvCxnSpPr>
        <p:spPr>
          <a:xfrm>
            <a:off x="4653983" y="3001730"/>
            <a:ext cx="688675" cy="0"/>
          </a:xfrm>
          <a:prstGeom prst="line">
            <a:avLst/>
          </a:prstGeom>
          <a:ln w="41275">
            <a:solidFill>
              <a:srgbClr val="0233BE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3605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e 3">
            <a:extLst>
              <a:ext uri="{FF2B5EF4-FFF2-40B4-BE49-F238E27FC236}">
                <a16:creationId xmlns:a16="http://schemas.microsoft.com/office/drawing/2014/main" id="{6AAD4C14-D6A7-4610-B5B2-9DC16026A9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392" y="2319204"/>
            <a:ext cx="4977257" cy="3905919"/>
          </a:xfrm>
          <a:prstGeom prst="rect">
            <a:avLst/>
          </a:prstGeom>
        </p:spPr>
      </p:pic>
      <p:pic>
        <p:nvPicPr>
          <p:cNvPr id="7" name="Bilde 6">
            <a:extLst>
              <a:ext uri="{FF2B5EF4-FFF2-40B4-BE49-F238E27FC236}">
                <a16:creationId xmlns:a16="http://schemas.microsoft.com/office/drawing/2014/main" id="{F7EA0027-743B-4263-8118-E62A1278F1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0649" y="2319204"/>
            <a:ext cx="4977257" cy="3905919"/>
          </a:xfrm>
          <a:prstGeom prst="rect">
            <a:avLst/>
          </a:prstGeom>
        </p:spPr>
      </p:pic>
      <p:sp>
        <p:nvSpPr>
          <p:cNvPr id="9" name="TekstSylinder 8">
            <a:extLst>
              <a:ext uri="{FF2B5EF4-FFF2-40B4-BE49-F238E27FC236}">
                <a16:creationId xmlns:a16="http://schemas.microsoft.com/office/drawing/2014/main" id="{AD3D91B0-0F58-472E-9CBE-9B59D4626E72}"/>
              </a:ext>
            </a:extLst>
          </p:cNvPr>
          <p:cNvSpPr txBox="1"/>
          <p:nvPr/>
        </p:nvSpPr>
        <p:spPr>
          <a:xfrm>
            <a:off x="4254050" y="2420601"/>
            <a:ext cx="2556818" cy="769441"/>
          </a:xfrm>
          <a:prstGeom prst="rect">
            <a:avLst/>
          </a:prstGeom>
          <a:solidFill>
            <a:schemeClr val="bg1">
              <a:lumMod val="95000"/>
              <a:alpha val="75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r"/>
            <a:r>
              <a:rPr lang="nb-NO" sz="1100" dirty="0"/>
              <a:t>Nyregistrert </a:t>
            </a:r>
            <a:r>
              <a:rPr lang="nb-NO" sz="1100" dirty="0" err="1"/>
              <a:t>veglenke</a:t>
            </a:r>
            <a:endParaRPr lang="nb-NO" sz="1100" dirty="0"/>
          </a:p>
          <a:p>
            <a:pPr algn="r"/>
            <a:r>
              <a:rPr lang="nb-NO" sz="1100" dirty="0"/>
              <a:t>Eksisterende </a:t>
            </a:r>
            <a:r>
              <a:rPr lang="nb-NO" sz="1100" dirty="0" err="1"/>
              <a:t>veglenke</a:t>
            </a:r>
            <a:endParaRPr lang="nb-NO" sz="1100" dirty="0"/>
          </a:p>
          <a:p>
            <a:pPr algn="r"/>
            <a:r>
              <a:rPr lang="nb-NO" sz="1100" dirty="0"/>
              <a:t>Andre </a:t>
            </a:r>
            <a:r>
              <a:rPr lang="nb-NO" sz="1100" dirty="0" err="1"/>
              <a:t>vegobjekter</a:t>
            </a:r>
            <a:endParaRPr lang="nb-NO" sz="1100" dirty="0"/>
          </a:p>
          <a:p>
            <a:pPr algn="r"/>
            <a:r>
              <a:rPr lang="nb-NO" sz="1100" dirty="0"/>
              <a:t>Manglende </a:t>
            </a:r>
            <a:r>
              <a:rPr lang="nb-NO" sz="1100" dirty="0" err="1"/>
              <a:t>veglenke</a:t>
            </a:r>
            <a:endParaRPr lang="nb-NO" sz="1100" dirty="0"/>
          </a:p>
        </p:txBody>
      </p:sp>
      <p:cxnSp>
        <p:nvCxnSpPr>
          <p:cNvPr id="10" name="Rett linje 9">
            <a:extLst>
              <a:ext uri="{FF2B5EF4-FFF2-40B4-BE49-F238E27FC236}">
                <a16:creationId xmlns:a16="http://schemas.microsoft.com/office/drawing/2014/main" id="{758E53F6-EC04-496D-BEBE-A4C551318D12}"/>
              </a:ext>
            </a:extLst>
          </p:cNvPr>
          <p:cNvCxnSpPr>
            <a:cxnSpLocks/>
          </p:cNvCxnSpPr>
          <p:nvPr/>
        </p:nvCxnSpPr>
        <p:spPr>
          <a:xfrm>
            <a:off x="4351999" y="2556733"/>
            <a:ext cx="693992" cy="0"/>
          </a:xfrm>
          <a:prstGeom prst="line">
            <a:avLst/>
          </a:prstGeom>
          <a:ln w="41275">
            <a:solidFill>
              <a:srgbClr val="00FF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Rett linje 10">
            <a:extLst>
              <a:ext uri="{FF2B5EF4-FFF2-40B4-BE49-F238E27FC236}">
                <a16:creationId xmlns:a16="http://schemas.microsoft.com/office/drawing/2014/main" id="{25D6B2DB-19E9-484E-8262-FB434D330D14}"/>
              </a:ext>
            </a:extLst>
          </p:cNvPr>
          <p:cNvCxnSpPr>
            <a:cxnSpLocks/>
          </p:cNvCxnSpPr>
          <p:nvPr/>
        </p:nvCxnSpPr>
        <p:spPr>
          <a:xfrm>
            <a:off x="4351999" y="2711897"/>
            <a:ext cx="693992" cy="0"/>
          </a:xfrm>
          <a:prstGeom prst="line">
            <a:avLst/>
          </a:prstGeom>
          <a:ln w="41275">
            <a:solidFill>
              <a:srgbClr val="FF7D7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Rett linje 11">
            <a:extLst>
              <a:ext uri="{FF2B5EF4-FFF2-40B4-BE49-F238E27FC236}">
                <a16:creationId xmlns:a16="http://schemas.microsoft.com/office/drawing/2014/main" id="{DC0C551A-7C1C-4765-964E-F1BEC1F3C192}"/>
              </a:ext>
            </a:extLst>
          </p:cNvPr>
          <p:cNvCxnSpPr>
            <a:cxnSpLocks/>
          </p:cNvCxnSpPr>
          <p:nvPr/>
        </p:nvCxnSpPr>
        <p:spPr>
          <a:xfrm>
            <a:off x="4351999" y="2893126"/>
            <a:ext cx="688675" cy="0"/>
          </a:xfrm>
          <a:prstGeom prst="line">
            <a:avLst/>
          </a:prstGeom>
          <a:ln w="12700">
            <a:solidFill>
              <a:srgbClr val="FFFF99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Rett linje 12">
            <a:extLst>
              <a:ext uri="{FF2B5EF4-FFF2-40B4-BE49-F238E27FC236}">
                <a16:creationId xmlns:a16="http://schemas.microsoft.com/office/drawing/2014/main" id="{ACF5D53D-A1B1-4BAC-9F40-4891DDBBA96B}"/>
              </a:ext>
            </a:extLst>
          </p:cNvPr>
          <p:cNvCxnSpPr>
            <a:cxnSpLocks/>
          </p:cNvCxnSpPr>
          <p:nvPr/>
        </p:nvCxnSpPr>
        <p:spPr>
          <a:xfrm>
            <a:off x="4351999" y="3055472"/>
            <a:ext cx="688675" cy="0"/>
          </a:xfrm>
          <a:prstGeom prst="line">
            <a:avLst/>
          </a:prstGeom>
          <a:ln w="41275">
            <a:solidFill>
              <a:srgbClr val="0233BE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Frihåndsform: figur 16">
            <a:extLst>
              <a:ext uri="{FF2B5EF4-FFF2-40B4-BE49-F238E27FC236}">
                <a16:creationId xmlns:a16="http://schemas.microsoft.com/office/drawing/2014/main" id="{EA0085D4-1AAD-4311-B3E7-0A91B53E817E}"/>
              </a:ext>
            </a:extLst>
          </p:cNvPr>
          <p:cNvSpPr/>
          <p:nvPr/>
        </p:nvSpPr>
        <p:spPr>
          <a:xfrm>
            <a:off x="7219950" y="3533775"/>
            <a:ext cx="752475" cy="1114425"/>
          </a:xfrm>
          <a:custGeom>
            <a:avLst/>
            <a:gdLst>
              <a:gd name="connsiteX0" fmla="*/ 0 w 752475"/>
              <a:gd name="connsiteY0" fmla="*/ 1114425 h 1114425"/>
              <a:gd name="connsiteX1" fmla="*/ 47625 w 752475"/>
              <a:gd name="connsiteY1" fmla="*/ 933450 h 1114425"/>
              <a:gd name="connsiteX2" fmla="*/ 171450 w 752475"/>
              <a:gd name="connsiteY2" fmla="*/ 638175 h 1114425"/>
              <a:gd name="connsiteX3" fmla="*/ 400050 w 752475"/>
              <a:gd name="connsiteY3" fmla="*/ 342900 h 1114425"/>
              <a:gd name="connsiteX4" fmla="*/ 581025 w 752475"/>
              <a:gd name="connsiteY4" fmla="*/ 152400 h 1114425"/>
              <a:gd name="connsiteX5" fmla="*/ 752475 w 752475"/>
              <a:gd name="connsiteY5" fmla="*/ 0 h 1114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52475" h="1114425">
                <a:moveTo>
                  <a:pt x="0" y="1114425"/>
                </a:moveTo>
                <a:cubicBezTo>
                  <a:pt x="9525" y="1063625"/>
                  <a:pt x="19050" y="1012825"/>
                  <a:pt x="47625" y="933450"/>
                </a:cubicBezTo>
                <a:cubicBezTo>
                  <a:pt x="76200" y="854075"/>
                  <a:pt x="112713" y="736600"/>
                  <a:pt x="171450" y="638175"/>
                </a:cubicBezTo>
                <a:cubicBezTo>
                  <a:pt x="230187" y="539750"/>
                  <a:pt x="331788" y="423862"/>
                  <a:pt x="400050" y="342900"/>
                </a:cubicBezTo>
                <a:cubicBezTo>
                  <a:pt x="468313" y="261937"/>
                  <a:pt x="522288" y="209550"/>
                  <a:pt x="581025" y="152400"/>
                </a:cubicBezTo>
                <a:cubicBezTo>
                  <a:pt x="639762" y="95250"/>
                  <a:pt x="696118" y="47625"/>
                  <a:pt x="752475" y="0"/>
                </a:cubicBezTo>
              </a:path>
            </a:pathLst>
          </a:custGeom>
          <a:noFill/>
          <a:ln w="44450">
            <a:solidFill>
              <a:srgbClr val="0233BE"/>
            </a:solidFill>
            <a:prstDash val="sys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0" name="TekstSylinder 19">
            <a:extLst>
              <a:ext uri="{FF2B5EF4-FFF2-40B4-BE49-F238E27FC236}">
                <a16:creationId xmlns:a16="http://schemas.microsoft.com/office/drawing/2014/main" id="{33AC7B5D-4417-411C-8A79-2C2041B88D13}"/>
              </a:ext>
            </a:extLst>
          </p:cNvPr>
          <p:cNvSpPr txBox="1"/>
          <p:nvPr/>
        </p:nvSpPr>
        <p:spPr>
          <a:xfrm>
            <a:off x="623391" y="404664"/>
            <a:ext cx="106696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3600" dirty="0"/>
              <a:t>Kortere </a:t>
            </a:r>
            <a:r>
              <a:rPr lang="nb-NO" sz="3600" dirty="0" err="1"/>
              <a:t>veglenker</a:t>
            </a:r>
            <a:r>
              <a:rPr lang="nb-NO" sz="3600" dirty="0"/>
              <a:t> (&gt;2m) </a:t>
            </a:r>
            <a:r>
              <a:rPr lang="nb-NO" dirty="0"/>
              <a:t>som knytter nettverk sammen registreres med </a:t>
            </a:r>
            <a:r>
              <a:rPr lang="nb-NO" dirty="0" err="1"/>
              <a:t>typeveg</a:t>
            </a:r>
            <a:r>
              <a:rPr lang="nb-NO" dirty="0"/>
              <a:t> lik den </a:t>
            </a:r>
            <a:r>
              <a:rPr lang="nb-NO" dirty="0" err="1"/>
              <a:t>veglenke</a:t>
            </a:r>
            <a:r>
              <a:rPr lang="nb-NO" dirty="0"/>
              <a:t> den kobles sammen mot (i eksempelet gangsykkelveg).</a:t>
            </a:r>
          </a:p>
          <a:p>
            <a:r>
              <a:rPr lang="nb-NO" dirty="0"/>
              <a:t>Har ofte (delvis) synlige avgrensninger/kontraster i bildet og skal ikke registreres som konnekteringslenke.</a:t>
            </a:r>
          </a:p>
        </p:txBody>
      </p:sp>
    </p:spTree>
    <p:extLst>
      <p:ext uri="{BB962C8B-B14F-4D97-AF65-F5344CB8AC3E}">
        <p14:creationId xmlns:p14="http://schemas.microsoft.com/office/powerpoint/2010/main" val="33627675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90344"/>
          </a:xfrm>
        </p:spPr>
        <p:txBody>
          <a:bodyPr>
            <a:normAutofit fontScale="90000"/>
          </a:bodyPr>
          <a:lstStyle/>
          <a:p>
            <a:r>
              <a:rPr lang="nb-NO" sz="3600" dirty="0"/>
              <a:t>Ny skisse – Bruk av synbarhet for veglenker (synbarhet = 0)</a:t>
            </a:r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39816"/>
            <a:ext cx="6164133" cy="4284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26010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kstSylinder 4">
            <a:extLst>
              <a:ext uri="{FF2B5EF4-FFF2-40B4-BE49-F238E27FC236}">
                <a16:creationId xmlns:a16="http://schemas.microsoft.com/office/drawing/2014/main" id="{065E176D-18A6-4A7F-8D92-532008E8A610}"/>
              </a:ext>
            </a:extLst>
          </p:cNvPr>
          <p:cNvSpPr txBox="1"/>
          <p:nvPr/>
        </p:nvSpPr>
        <p:spPr>
          <a:xfrm>
            <a:off x="8634908" y="378544"/>
            <a:ext cx="335280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3600" dirty="0"/>
              <a:t>Lengre </a:t>
            </a:r>
            <a:r>
              <a:rPr lang="nb-NO" sz="3600" dirty="0" err="1"/>
              <a:t>veglenker</a:t>
            </a:r>
            <a:r>
              <a:rPr lang="nb-NO" sz="3600" dirty="0"/>
              <a:t> </a:t>
            </a:r>
            <a:r>
              <a:rPr lang="nb-NO" dirty="0"/>
              <a:t>som binder sammen «åpent» areal, for eksempel for gående som eksempelet viser.</a:t>
            </a:r>
          </a:p>
          <a:p>
            <a:endParaRPr lang="nb-NO" dirty="0"/>
          </a:p>
          <a:p>
            <a:r>
              <a:rPr lang="nb-NO" dirty="0"/>
              <a:t>Denne typen </a:t>
            </a:r>
            <a:r>
              <a:rPr lang="nb-NO" dirty="0" err="1"/>
              <a:t>veglenker</a:t>
            </a:r>
            <a:r>
              <a:rPr lang="nb-NO" dirty="0"/>
              <a:t> som går over lengre strekninger og i tillegg med utydelige avgrensingslinjer bør registreres etter manus eller administrativt.</a:t>
            </a:r>
          </a:p>
          <a:p>
            <a:endParaRPr lang="nb-NO" dirty="0"/>
          </a:p>
          <a:p>
            <a:r>
              <a:rPr lang="nb-NO" dirty="0" err="1"/>
              <a:t>Veglenke</a:t>
            </a:r>
            <a:r>
              <a:rPr lang="nb-NO" dirty="0"/>
              <a:t> skal registreres med </a:t>
            </a:r>
            <a:r>
              <a:rPr lang="nb-NO" dirty="0" err="1"/>
              <a:t>typeveg</a:t>
            </a:r>
            <a:r>
              <a:rPr lang="nb-NO" dirty="0"/>
              <a:t> gangveg som kobles sammen med fortau i nord og mot trapp (</a:t>
            </a:r>
            <a:r>
              <a:rPr lang="nb-NO" dirty="0" err="1"/>
              <a:t>veglenke</a:t>
            </a:r>
            <a:r>
              <a:rPr lang="nb-NO" dirty="0"/>
              <a:t> for trapp og kobling mot fortau mangler også i bildet) i sørøst ved gangbru.</a:t>
            </a:r>
          </a:p>
        </p:txBody>
      </p:sp>
      <p:pic>
        <p:nvPicPr>
          <p:cNvPr id="6" name="Bilde 5">
            <a:extLst>
              <a:ext uri="{FF2B5EF4-FFF2-40B4-BE49-F238E27FC236}">
                <a16:creationId xmlns:a16="http://schemas.microsoft.com/office/drawing/2014/main" id="{20D7F3B1-C7A3-4D44-8EFF-6FD8D418E2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292" y="1276350"/>
            <a:ext cx="4122138" cy="4886324"/>
          </a:xfrm>
          <a:prstGeom prst="rect">
            <a:avLst/>
          </a:prstGeom>
        </p:spPr>
      </p:pic>
      <p:pic>
        <p:nvPicPr>
          <p:cNvPr id="7" name="Bilde 6">
            <a:extLst>
              <a:ext uri="{FF2B5EF4-FFF2-40B4-BE49-F238E27FC236}">
                <a16:creationId xmlns:a16="http://schemas.microsoft.com/office/drawing/2014/main" id="{EBEB3985-B6DA-4C64-8318-A96B436CED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6430" y="1276350"/>
            <a:ext cx="4122138" cy="4886324"/>
          </a:xfrm>
          <a:prstGeom prst="rect">
            <a:avLst/>
          </a:prstGeom>
        </p:spPr>
      </p:pic>
      <p:sp>
        <p:nvSpPr>
          <p:cNvPr id="8" name="TekstSylinder 7">
            <a:extLst>
              <a:ext uri="{FF2B5EF4-FFF2-40B4-BE49-F238E27FC236}">
                <a16:creationId xmlns:a16="http://schemas.microsoft.com/office/drawing/2014/main" id="{9910412A-5AF3-4FE7-9CD2-649858002C2E}"/>
              </a:ext>
            </a:extLst>
          </p:cNvPr>
          <p:cNvSpPr txBox="1"/>
          <p:nvPr/>
        </p:nvSpPr>
        <p:spPr>
          <a:xfrm>
            <a:off x="288834" y="5310084"/>
            <a:ext cx="2556818" cy="769441"/>
          </a:xfrm>
          <a:prstGeom prst="rect">
            <a:avLst/>
          </a:prstGeom>
          <a:solidFill>
            <a:schemeClr val="bg1">
              <a:lumMod val="95000"/>
              <a:alpha val="75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r"/>
            <a:r>
              <a:rPr lang="nb-NO" sz="1100" dirty="0"/>
              <a:t>Nyregistrert </a:t>
            </a:r>
            <a:r>
              <a:rPr lang="nb-NO" sz="1100" dirty="0" err="1"/>
              <a:t>veglenke</a:t>
            </a:r>
            <a:endParaRPr lang="nb-NO" sz="1100" dirty="0"/>
          </a:p>
          <a:p>
            <a:pPr algn="r"/>
            <a:r>
              <a:rPr lang="nb-NO" sz="1100" dirty="0"/>
              <a:t>Eksisterende </a:t>
            </a:r>
            <a:r>
              <a:rPr lang="nb-NO" sz="1100" dirty="0" err="1"/>
              <a:t>veglenke</a:t>
            </a:r>
            <a:endParaRPr lang="nb-NO" sz="1100" dirty="0"/>
          </a:p>
          <a:p>
            <a:pPr algn="r"/>
            <a:r>
              <a:rPr lang="nb-NO" sz="1100" dirty="0"/>
              <a:t>Andre </a:t>
            </a:r>
            <a:r>
              <a:rPr lang="nb-NO" sz="1100" dirty="0" err="1"/>
              <a:t>vegobjekter</a:t>
            </a:r>
            <a:endParaRPr lang="nb-NO" sz="1100" dirty="0"/>
          </a:p>
          <a:p>
            <a:pPr algn="r"/>
            <a:r>
              <a:rPr lang="nb-NO" sz="1100" dirty="0"/>
              <a:t>Manglende </a:t>
            </a:r>
            <a:r>
              <a:rPr lang="nb-NO" sz="1100" dirty="0" err="1"/>
              <a:t>veglenke</a:t>
            </a:r>
            <a:endParaRPr lang="nb-NO" sz="1100" dirty="0"/>
          </a:p>
        </p:txBody>
      </p:sp>
      <p:cxnSp>
        <p:nvCxnSpPr>
          <p:cNvPr id="9" name="Rett linje 8">
            <a:extLst>
              <a:ext uri="{FF2B5EF4-FFF2-40B4-BE49-F238E27FC236}">
                <a16:creationId xmlns:a16="http://schemas.microsoft.com/office/drawing/2014/main" id="{62A41097-BBCC-43D1-9519-F293D45CB16B}"/>
              </a:ext>
            </a:extLst>
          </p:cNvPr>
          <p:cNvCxnSpPr>
            <a:cxnSpLocks/>
          </p:cNvCxnSpPr>
          <p:nvPr/>
        </p:nvCxnSpPr>
        <p:spPr>
          <a:xfrm>
            <a:off x="386783" y="5446216"/>
            <a:ext cx="693992" cy="0"/>
          </a:xfrm>
          <a:prstGeom prst="line">
            <a:avLst/>
          </a:prstGeom>
          <a:ln w="41275">
            <a:solidFill>
              <a:srgbClr val="00FF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Rett linje 9">
            <a:extLst>
              <a:ext uri="{FF2B5EF4-FFF2-40B4-BE49-F238E27FC236}">
                <a16:creationId xmlns:a16="http://schemas.microsoft.com/office/drawing/2014/main" id="{77560B98-1639-4841-9523-5D39AAD475C4}"/>
              </a:ext>
            </a:extLst>
          </p:cNvPr>
          <p:cNvCxnSpPr>
            <a:cxnSpLocks/>
          </p:cNvCxnSpPr>
          <p:nvPr/>
        </p:nvCxnSpPr>
        <p:spPr>
          <a:xfrm>
            <a:off x="386783" y="5601380"/>
            <a:ext cx="693992" cy="0"/>
          </a:xfrm>
          <a:prstGeom prst="line">
            <a:avLst/>
          </a:prstGeom>
          <a:ln w="41275">
            <a:solidFill>
              <a:srgbClr val="FF7D7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Rett linje 10">
            <a:extLst>
              <a:ext uri="{FF2B5EF4-FFF2-40B4-BE49-F238E27FC236}">
                <a16:creationId xmlns:a16="http://schemas.microsoft.com/office/drawing/2014/main" id="{FA54D24D-5641-4630-8CCE-1DF1972B1CA8}"/>
              </a:ext>
            </a:extLst>
          </p:cNvPr>
          <p:cNvCxnSpPr>
            <a:cxnSpLocks/>
          </p:cNvCxnSpPr>
          <p:nvPr/>
        </p:nvCxnSpPr>
        <p:spPr>
          <a:xfrm>
            <a:off x="386783" y="5782609"/>
            <a:ext cx="688675" cy="0"/>
          </a:xfrm>
          <a:prstGeom prst="line">
            <a:avLst/>
          </a:prstGeom>
          <a:ln w="12700">
            <a:solidFill>
              <a:srgbClr val="FFFF99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Rett linje 11">
            <a:extLst>
              <a:ext uri="{FF2B5EF4-FFF2-40B4-BE49-F238E27FC236}">
                <a16:creationId xmlns:a16="http://schemas.microsoft.com/office/drawing/2014/main" id="{A4C9AAF5-FEF0-4C6A-92DF-B1A910423700}"/>
              </a:ext>
            </a:extLst>
          </p:cNvPr>
          <p:cNvCxnSpPr>
            <a:cxnSpLocks/>
          </p:cNvCxnSpPr>
          <p:nvPr/>
        </p:nvCxnSpPr>
        <p:spPr>
          <a:xfrm>
            <a:off x="386783" y="5944955"/>
            <a:ext cx="688675" cy="0"/>
          </a:xfrm>
          <a:prstGeom prst="line">
            <a:avLst/>
          </a:prstGeom>
          <a:ln w="41275">
            <a:solidFill>
              <a:srgbClr val="0233BE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Frihåndsform: figur 12">
            <a:extLst>
              <a:ext uri="{FF2B5EF4-FFF2-40B4-BE49-F238E27FC236}">
                <a16:creationId xmlns:a16="http://schemas.microsoft.com/office/drawing/2014/main" id="{47213931-3242-42F2-88DB-C12D2C3A9781}"/>
              </a:ext>
            </a:extLst>
          </p:cNvPr>
          <p:cNvSpPr/>
          <p:nvPr/>
        </p:nvSpPr>
        <p:spPr>
          <a:xfrm>
            <a:off x="5341545" y="1554178"/>
            <a:ext cx="757473" cy="1958567"/>
          </a:xfrm>
          <a:custGeom>
            <a:avLst/>
            <a:gdLst>
              <a:gd name="connsiteX0" fmla="*/ 0 w 757473"/>
              <a:gd name="connsiteY0" fmla="*/ 0 h 1958567"/>
              <a:gd name="connsiteX1" fmla="*/ 96570 w 757473"/>
              <a:gd name="connsiteY1" fmla="*/ 401371 h 1958567"/>
              <a:gd name="connsiteX2" fmla="*/ 199176 w 757473"/>
              <a:gd name="connsiteY2" fmla="*/ 790670 h 1958567"/>
              <a:gd name="connsiteX3" fmla="*/ 344031 w 757473"/>
              <a:gd name="connsiteY3" fmla="*/ 1161862 h 1958567"/>
              <a:gd name="connsiteX4" fmla="*/ 528118 w 757473"/>
              <a:gd name="connsiteY4" fmla="*/ 1557196 h 1958567"/>
              <a:gd name="connsiteX5" fmla="*/ 688063 w 757473"/>
              <a:gd name="connsiteY5" fmla="*/ 1846907 h 1958567"/>
              <a:gd name="connsiteX6" fmla="*/ 757473 w 757473"/>
              <a:gd name="connsiteY6" fmla="*/ 1958567 h 19585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7473" h="1958567">
                <a:moveTo>
                  <a:pt x="0" y="0"/>
                </a:moveTo>
                <a:cubicBezTo>
                  <a:pt x="31687" y="134796"/>
                  <a:pt x="63374" y="269593"/>
                  <a:pt x="96570" y="401371"/>
                </a:cubicBezTo>
                <a:cubicBezTo>
                  <a:pt x="129766" y="533149"/>
                  <a:pt x="157933" y="663922"/>
                  <a:pt x="199176" y="790670"/>
                </a:cubicBezTo>
                <a:cubicBezTo>
                  <a:pt x="240419" y="917418"/>
                  <a:pt x="289207" y="1034108"/>
                  <a:pt x="344031" y="1161862"/>
                </a:cubicBezTo>
                <a:cubicBezTo>
                  <a:pt x="398855" y="1289616"/>
                  <a:pt x="470779" y="1443022"/>
                  <a:pt x="528118" y="1557196"/>
                </a:cubicBezTo>
                <a:cubicBezTo>
                  <a:pt x="585457" y="1671370"/>
                  <a:pt x="649837" y="1780012"/>
                  <a:pt x="688063" y="1846907"/>
                </a:cubicBezTo>
                <a:cubicBezTo>
                  <a:pt x="726289" y="1913802"/>
                  <a:pt x="741881" y="1936184"/>
                  <a:pt x="757473" y="1958567"/>
                </a:cubicBezTo>
              </a:path>
            </a:pathLst>
          </a:custGeom>
          <a:noFill/>
          <a:ln w="41275">
            <a:solidFill>
              <a:srgbClr val="0233BE"/>
            </a:solidFill>
            <a:prstDash val="sys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4" name="Frihåndsform: figur 13">
            <a:extLst>
              <a:ext uri="{FF2B5EF4-FFF2-40B4-BE49-F238E27FC236}">
                <a16:creationId xmlns:a16="http://schemas.microsoft.com/office/drawing/2014/main" id="{7D00D0E4-A1CC-4326-B470-DE88233EBE6F}"/>
              </a:ext>
            </a:extLst>
          </p:cNvPr>
          <p:cNvSpPr/>
          <p:nvPr/>
        </p:nvSpPr>
        <p:spPr>
          <a:xfrm>
            <a:off x="6099018" y="3512745"/>
            <a:ext cx="1566249" cy="2079279"/>
          </a:xfrm>
          <a:custGeom>
            <a:avLst/>
            <a:gdLst>
              <a:gd name="connsiteX0" fmla="*/ 0 w 1566249"/>
              <a:gd name="connsiteY0" fmla="*/ 0 h 2079279"/>
              <a:gd name="connsiteX1" fmla="*/ 250479 w 1566249"/>
              <a:gd name="connsiteY1" fmla="*/ 347049 h 2079279"/>
              <a:gd name="connsiteX2" fmla="*/ 503976 w 1566249"/>
              <a:gd name="connsiteY2" fmla="*/ 739366 h 2079279"/>
              <a:gd name="connsiteX3" fmla="*/ 742384 w 1566249"/>
              <a:gd name="connsiteY3" fmla="*/ 1113576 h 2079279"/>
              <a:gd name="connsiteX4" fmla="*/ 1053220 w 1566249"/>
              <a:gd name="connsiteY4" fmla="*/ 1545124 h 2079279"/>
              <a:gd name="connsiteX5" fmla="*/ 1279556 w 1566249"/>
              <a:gd name="connsiteY5" fmla="*/ 1855960 h 2079279"/>
              <a:gd name="connsiteX6" fmla="*/ 1373109 w 1566249"/>
              <a:gd name="connsiteY6" fmla="*/ 1976673 h 2079279"/>
              <a:gd name="connsiteX7" fmla="*/ 1490804 w 1566249"/>
              <a:gd name="connsiteY7" fmla="*/ 2024958 h 2079279"/>
              <a:gd name="connsiteX8" fmla="*/ 1566249 w 1566249"/>
              <a:gd name="connsiteY8" fmla="*/ 2079279 h 207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66249" h="2079279">
                <a:moveTo>
                  <a:pt x="0" y="0"/>
                </a:moveTo>
                <a:cubicBezTo>
                  <a:pt x="83241" y="111910"/>
                  <a:pt x="166483" y="223821"/>
                  <a:pt x="250479" y="347049"/>
                </a:cubicBezTo>
                <a:cubicBezTo>
                  <a:pt x="334475" y="470277"/>
                  <a:pt x="421992" y="611612"/>
                  <a:pt x="503976" y="739366"/>
                </a:cubicBezTo>
                <a:cubicBezTo>
                  <a:pt x="585960" y="867120"/>
                  <a:pt x="650843" y="979283"/>
                  <a:pt x="742384" y="1113576"/>
                </a:cubicBezTo>
                <a:cubicBezTo>
                  <a:pt x="833925" y="1247869"/>
                  <a:pt x="1053220" y="1545124"/>
                  <a:pt x="1053220" y="1545124"/>
                </a:cubicBezTo>
                <a:lnTo>
                  <a:pt x="1279556" y="1855960"/>
                </a:lnTo>
                <a:cubicBezTo>
                  <a:pt x="1332871" y="1927885"/>
                  <a:pt x="1337901" y="1948507"/>
                  <a:pt x="1373109" y="1976673"/>
                </a:cubicBezTo>
                <a:cubicBezTo>
                  <a:pt x="1408317" y="2004839"/>
                  <a:pt x="1458614" y="2007857"/>
                  <a:pt x="1490804" y="2024958"/>
                </a:cubicBezTo>
                <a:cubicBezTo>
                  <a:pt x="1522994" y="2042059"/>
                  <a:pt x="1544621" y="2060669"/>
                  <a:pt x="1566249" y="2079279"/>
                </a:cubicBezTo>
              </a:path>
            </a:pathLst>
          </a:custGeom>
          <a:noFill/>
          <a:ln w="41275">
            <a:solidFill>
              <a:srgbClr val="0233BE"/>
            </a:solidFill>
            <a:prstDash val="sys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16" name="Rett linje 15">
            <a:extLst>
              <a:ext uri="{FF2B5EF4-FFF2-40B4-BE49-F238E27FC236}">
                <a16:creationId xmlns:a16="http://schemas.microsoft.com/office/drawing/2014/main" id="{978954FE-CF8F-486C-B954-5E9C790C91F5}"/>
              </a:ext>
            </a:extLst>
          </p:cNvPr>
          <p:cNvCxnSpPr/>
          <p:nvPr/>
        </p:nvCxnSpPr>
        <p:spPr>
          <a:xfrm>
            <a:off x="7673009" y="5601380"/>
            <a:ext cx="182880" cy="234877"/>
          </a:xfrm>
          <a:prstGeom prst="line">
            <a:avLst/>
          </a:prstGeom>
          <a:ln w="41275">
            <a:solidFill>
              <a:srgbClr val="0233BE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Rett linje 16">
            <a:extLst>
              <a:ext uri="{FF2B5EF4-FFF2-40B4-BE49-F238E27FC236}">
                <a16:creationId xmlns:a16="http://schemas.microsoft.com/office/drawing/2014/main" id="{6E885CE0-60D0-448B-9D4C-298D3AC8CA91}"/>
              </a:ext>
            </a:extLst>
          </p:cNvPr>
          <p:cNvCxnSpPr>
            <a:cxnSpLocks/>
          </p:cNvCxnSpPr>
          <p:nvPr/>
        </p:nvCxnSpPr>
        <p:spPr>
          <a:xfrm flipV="1">
            <a:off x="7855889" y="5510254"/>
            <a:ext cx="298174" cy="326003"/>
          </a:xfrm>
          <a:prstGeom prst="line">
            <a:avLst/>
          </a:prstGeom>
          <a:ln w="41275">
            <a:solidFill>
              <a:srgbClr val="0233BE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19150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kstSylinder 6">
            <a:extLst>
              <a:ext uri="{FF2B5EF4-FFF2-40B4-BE49-F238E27FC236}">
                <a16:creationId xmlns:a16="http://schemas.microsoft.com/office/drawing/2014/main" id="{AB8F660F-834D-4B62-BEEB-596CFE960797}"/>
              </a:ext>
            </a:extLst>
          </p:cNvPr>
          <p:cNvSpPr txBox="1"/>
          <p:nvPr/>
        </p:nvSpPr>
        <p:spPr>
          <a:xfrm>
            <a:off x="247650" y="378544"/>
            <a:ext cx="1174005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3600" dirty="0"/>
              <a:t>Lengre </a:t>
            </a:r>
            <a:r>
              <a:rPr lang="nb-NO" sz="3600" dirty="0" err="1"/>
              <a:t>veglenker</a:t>
            </a:r>
            <a:r>
              <a:rPr lang="nb-NO" sz="3600" dirty="0"/>
              <a:t> </a:t>
            </a:r>
            <a:r>
              <a:rPr lang="nb-NO" dirty="0"/>
              <a:t>som binder sammen andre </a:t>
            </a:r>
            <a:r>
              <a:rPr lang="nb-NO" dirty="0" err="1"/>
              <a:t>veglenker</a:t>
            </a:r>
            <a:r>
              <a:rPr lang="nb-NO" dirty="0"/>
              <a:t>, for eksempel for gående som eksempelet viser.</a:t>
            </a:r>
          </a:p>
          <a:p>
            <a:r>
              <a:rPr lang="nb-NO" dirty="0"/>
              <a:t>Denne typen </a:t>
            </a:r>
            <a:r>
              <a:rPr lang="nb-NO" dirty="0" err="1"/>
              <a:t>veglenker</a:t>
            </a:r>
            <a:r>
              <a:rPr lang="nb-NO" dirty="0"/>
              <a:t> som går over lengre strekninger men har tydelige avgrensingslinjer skal registreres.</a:t>
            </a:r>
          </a:p>
          <a:p>
            <a:r>
              <a:rPr lang="nb-NO" dirty="0" err="1"/>
              <a:t>Veglenke</a:t>
            </a:r>
            <a:r>
              <a:rPr lang="nb-NO" dirty="0"/>
              <a:t> skal registreres med </a:t>
            </a:r>
            <a:r>
              <a:rPr lang="nb-NO" dirty="0" err="1"/>
              <a:t>typeveg</a:t>
            </a:r>
            <a:r>
              <a:rPr lang="nb-NO" dirty="0"/>
              <a:t> gangveg som kobles sammen med gangveg i øst og mot trapp (</a:t>
            </a:r>
            <a:r>
              <a:rPr lang="nb-NO" dirty="0" err="1"/>
              <a:t>veglenke</a:t>
            </a:r>
            <a:r>
              <a:rPr lang="nb-NO" dirty="0"/>
              <a:t> for trapp og kobling mot gangveg mangler også i bildet) i vest ved gangveg.</a:t>
            </a:r>
          </a:p>
        </p:txBody>
      </p:sp>
      <p:pic>
        <p:nvPicPr>
          <p:cNvPr id="3" name="Bilde 2">
            <a:extLst>
              <a:ext uri="{FF2B5EF4-FFF2-40B4-BE49-F238E27FC236}">
                <a16:creationId xmlns:a16="http://schemas.microsoft.com/office/drawing/2014/main" id="{F6485149-1A07-47C3-8505-8C73DE7ADE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50" y="3042821"/>
            <a:ext cx="6015829" cy="3156921"/>
          </a:xfrm>
          <a:prstGeom prst="rect">
            <a:avLst/>
          </a:prstGeom>
        </p:spPr>
      </p:pic>
      <p:pic>
        <p:nvPicPr>
          <p:cNvPr id="8" name="Bilde 7">
            <a:extLst>
              <a:ext uri="{FF2B5EF4-FFF2-40B4-BE49-F238E27FC236}">
                <a16:creationId xmlns:a16="http://schemas.microsoft.com/office/drawing/2014/main" id="{92F27D1D-1BBF-47AB-828B-6D9D0A3797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7679" y="3042821"/>
            <a:ext cx="6015829" cy="3156921"/>
          </a:xfrm>
          <a:prstGeom prst="rect">
            <a:avLst/>
          </a:prstGeom>
        </p:spPr>
      </p:pic>
      <p:cxnSp>
        <p:nvCxnSpPr>
          <p:cNvPr id="13" name="Rett linje 12">
            <a:extLst>
              <a:ext uri="{FF2B5EF4-FFF2-40B4-BE49-F238E27FC236}">
                <a16:creationId xmlns:a16="http://schemas.microsoft.com/office/drawing/2014/main" id="{6114AC56-AEF6-4B48-9059-4F954A05E642}"/>
              </a:ext>
            </a:extLst>
          </p:cNvPr>
          <p:cNvCxnSpPr/>
          <p:nvPr/>
        </p:nvCxnSpPr>
        <p:spPr>
          <a:xfrm flipH="1">
            <a:off x="11197193" y="5564937"/>
            <a:ext cx="308540" cy="235613"/>
          </a:xfrm>
          <a:prstGeom prst="line">
            <a:avLst/>
          </a:prstGeom>
          <a:ln w="41275">
            <a:solidFill>
              <a:srgbClr val="0233BE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Rett linje 13">
            <a:extLst>
              <a:ext uri="{FF2B5EF4-FFF2-40B4-BE49-F238E27FC236}">
                <a16:creationId xmlns:a16="http://schemas.microsoft.com/office/drawing/2014/main" id="{C86A7CAB-CAAA-4DAF-B6CF-2140779085A6}"/>
              </a:ext>
            </a:extLst>
          </p:cNvPr>
          <p:cNvCxnSpPr>
            <a:cxnSpLocks/>
          </p:cNvCxnSpPr>
          <p:nvPr/>
        </p:nvCxnSpPr>
        <p:spPr>
          <a:xfrm flipH="1">
            <a:off x="10568893" y="5800550"/>
            <a:ext cx="628300" cy="0"/>
          </a:xfrm>
          <a:prstGeom prst="line">
            <a:avLst/>
          </a:prstGeom>
          <a:ln w="41275">
            <a:solidFill>
              <a:srgbClr val="0233BE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Rett linje 16">
            <a:extLst>
              <a:ext uri="{FF2B5EF4-FFF2-40B4-BE49-F238E27FC236}">
                <a16:creationId xmlns:a16="http://schemas.microsoft.com/office/drawing/2014/main" id="{E3FB9425-7296-41B5-B899-AFCB516EC29B}"/>
              </a:ext>
            </a:extLst>
          </p:cNvPr>
          <p:cNvCxnSpPr>
            <a:cxnSpLocks/>
          </p:cNvCxnSpPr>
          <p:nvPr/>
        </p:nvCxnSpPr>
        <p:spPr>
          <a:xfrm flipH="1" flipV="1">
            <a:off x="9671323" y="5508839"/>
            <a:ext cx="897570" cy="291711"/>
          </a:xfrm>
          <a:prstGeom prst="line">
            <a:avLst/>
          </a:prstGeom>
          <a:ln w="41275">
            <a:solidFill>
              <a:srgbClr val="0233BE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Rett linje 19">
            <a:extLst>
              <a:ext uri="{FF2B5EF4-FFF2-40B4-BE49-F238E27FC236}">
                <a16:creationId xmlns:a16="http://schemas.microsoft.com/office/drawing/2014/main" id="{4DB525E8-CF81-4646-BC90-CEBCD7AA0D89}"/>
              </a:ext>
            </a:extLst>
          </p:cNvPr>
          <p:cNvCxnSpPr>
            <a:cxnSpLocks/>
          </p:cNvCxnSpPr>
          <p:nvPr/>
        </p:nvCxnSpPr>
        <p:spPr>
          <a:xfrm>
            <a:off x="8784972" y="5149811"/>
            <a:ext cx="886351" cy="359028"/>
          </a:xfrm>
          <a:prstGeom prst="line">
            <a:avLst/>
          </a:prstGeom>
          <a:ln w="41275">
            <a:solidFill>
              <a:srgbClr val="0233BE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Rett linje 22">
            <a:extLst>
              <a:ext uri="{FF2B5EF4-FFF2-40B4-BE49-F238E27FC236}">
                <a16:creationId xmlns:a16="http://schemas.microsoft.com/office/drawing/2014/main" id="{E1C8F1F1-FC52-405E-99EA-9D0F9FD46029}"/>
              </a:ext>
            </a:extLst>
          </p:cNvPr>
          <p:cNvCxnSpPr>
            <a:cxnSpLocks/>
          </p:cNvCxnSpPr>
          <p:nvPr/>
        </p:nvCxnSpPr>
        <p:spPr>
          <a:xfrm flipH="1" flipV="1">
            <a:off x="6883244" y="4241021"/>
            <a:ext cx="1901728" cy="908790"/>
          </a:xfrm>
          <a:prstGeom prst="line">
            <a:avLst/>
          </a:prstGeom>
          <a:ln w="41275">
            <a:solidFill>
              <a:srgbClr val="0233BE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Rett linje 25">
            <a:extLst>
              <a:ext uri="{FF2B5EF4-FFF2-40B4-BE49-F238E27FC236}">
                <a16:creationId xmlns:a16="http://schemas.microsoft.com/office/drawing/2014/main" id="{6666602C-72CA-4741-9FF7-1A33C95BCDAC}"/>
              </a:ext>
            </a:extLst>
          </p:cNvPr>
          <p:cNvCxnSpPr>
            <a:cxnSpLocks/>
          </p:cNvCxnSpPr>
          <p:nvPr/>
        </p:nvCxnSpPr>
        <p:spPr>
          <a:xfrm flipH="1" flipV="1">
            <a:off x="6552265" y="4050287"/>
            <a:ext cx="330979" cy="190734"/>
          </a:xfrm>
          <a:prstGeom prst="line">
            <a:avLst/>
          </a:prstGeom>
          <a:ln w="41275">
            <a:solidFill>
              <a:srgbClr val="0233BE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Rett linje 28">
            <a:extLst>
              <a:ext uri="{FF2B5EF4-FFF2-40B4-BE49-F238E27FC236}">
                <a16:creationId xmlns:a16="http://schemas.microsoft.com/office/drawing/2014/main" id="{521018AE-A50C-4EEC-9B7F-CA98592D7EF4}"/>
              </a:ext>
            </a:extLst>
          </p:cNvPr>
          <p:cNvCxnSpPr>
            <a:cxnSpLocks/>
          </p:cNvCxnSpPr>
          <p:nvPr/>
        </p:nvCxnSpPr>
        <p:spPr>
          <a:xfrm flipH="1">
            <a:off x="6552265" y="3915652"/>
            <a:ext cx="95367" cy="134635"/>
          </a:xfrm>
          <a:prstGeom prst="line">
            <a:avLst/>
          </a:prstGeom>
          <a:ln w="41275">
            <a:solidFill>
              <a:srgbClr val="0233BE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Rett linje 33">
            <a:extLst>
              <a:ext uri="{FF2B5EF4-FFF2-40B4-BE49-F238E27FC236}">
                <a16:creationId xmlns:a16="http://schemas.microsoft.com/office/drawing/2014/main" id="{BCDB2783-7EF2-458B-84CA-AA125660C12E}"/>
              </a:ext>
            </a:extLst>
          </p:cNvPr>
          <p:cNvCxnSpPr>
            <a:cxnSpLocks/>
          </p:cNvCxnSpPr>
          <p:nvPr/>
        </p:nvCxnSpPr>
        <p:spPr>
          <a:xfrm flipH="1" flipV="1">
            <a:off x="6344702" y="3747357"/>
            <a:ext cx="302930" cy="168295"/>
          </a:xfrm>
          <a:prstGeom prst="line">
            <a:avLst/>
          </a:prstGeom>
          <a:ln w="41275">
            <a:solidFill>
              <a:srgbClr val="0233BE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Rett linje 36">
            <a:extLst>
              <a:ext uri="{FF2B5EF4-FFF2-40B4-BE49-F238E27FC236}">
                <a16:creationId xmlns:a16="http://schemas.microsoft.com/office/drawing/2014/main" id="{06B7AD32-6C35-41AB-B72D-2FA9F948A799}"/>
              </a:ext>
            </a:extLst>
          </p:cNvPr>
          <p:cNvCxnSpPr>
            <a:cxnSpLocks/>
          </p:cNvCxnSpPr>
          <p:nvPr/>
        </p:nvCxnSpPr>
        <p:spPr>
          <a:xfrm flipH="1">
            <a:off x="6344702" y="3429000"/>
            <a:ext cx="152400" cy="318357"/>
          </a:xfrm>
          <a:prstGeom prst="line">
            <a:avLst/>
          </a:prstGeom>
          <a:ln w="41275">
            <a:solidFill>
              <a:srgbClr val="0233BE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kstSylinder 39">
            <a:extLst>
              <a:ext uri="{FF2B5EF4-FFF2-40B4-BE49-F238E27FC236}">
                <a16:creationId xmlns:a16="http://schemas.microsoft.com/office/drawing/2014/main" id="{A4A6E46D-8C4F-4892-9561-C8BD65FD5C22}"/>
              </a:ext>
            </a:extLst>
          </p:cNvPr>
          <p:cNvSpPr txBox="1"/>
          <p:nvPr/>
        </p:nvSpPr>
        <p:spPr>
          <a:xfrm>
            <a:off x="3410331" y="3146211"/>
            <a:ext cx="2556818" cy="769441"/>
          </a:xfrm>
          <a:prstGeom prst="rect">
            <a:avLst/>
          </a:prstGeom>
          <a:solidFill>
            <a:schemeClr val="bg1">
              <a:lumMod val="95000"/>
              <a:alpha val="75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r"/>
            <a:r>
              <a:rPr lang="nb-NO" sz="1100" dirty="0"/>
              <a:t>Nyregistrert </a:t>
            </a:r>
            <a:r>
              <a:rPr lang="nb-NO" sz="1100" dirty="0" err="1"/>
              <a:t>veglenke</a:t>
            </a:r>
            <a:endParaRPr lang="nb-NO" sz="1100" dirty="0"/>
          </a:p>
          <a:p>
            <a:pPr algn="r"/>
            <a:r>
              <a:rPr lang="nb-NO" sz="1100" dirty="0"/>
              <a:t>Eksisterende </a:t>
            </a:r>
            <a:r>
              <a:rPr lang="nb-NO" sz="1100" dirty="0" err="1"/>
              <a:t>veglenke</a:t>
            </a:r>
            <a:endParaRPr lang="nb-NO" sz="1100" dirty="0"/>
          </a:p>
          <a:p>
            <a:pPr algn="r"/>
            <a:r>
              <a:rPr lang="nb-NO" sz="1100" dirty="0"/>
              <a:t>Andre </a:t>
            </a:r>
            <a:r>
              <a:rPr lang="nb-NO" sz="1100" dirty="0" err="1"/>
              <a:t>vegobjekter</a:t>
            </a:r>
            <a:endParaRPr lang="nb-NO" sz="1100" dirty="0"/>
          </a:p>
          <a:p>
            <a:pPr algn="r"/>
            <a:r>
              <a:rPr lang="nb-NO" sz="1100" dirty="0"/>
              <a:t>Manglende </a:t>
            </a:r>
            <a:r>
              <a:rPr lang="nb-NO" sz="1100" dirty="0" err="1"/>
              <a:t>veglenke</a:t>
            </a:r>
            <a:endParaRPr lang="nb-NO" sz="1100" dirty="0"/>
          </a:p>
        </p:txBody>
      </p:sp>
      <p:cxnSp>
        <p:nvCxnSpPr>
          <p:cNvPr id="41" name="Rett linje 40">
            <a:extLst>
              <a:ext uri="{FF2B5EF4-FFF2-40B4-BE49-F238E27FC236}">
                <a16:creationId xmlns:a16="http://schemas.microsoft.com/office/drawing/2014/main" id="{2A5880DC-96C4-400A-9146-0458BE45AE9B}"/>
              </a:ext>
            </a:extLst>
          </p:cNvPr>
          <p:cNvCxnSpPr>
            <a:cxnSpLocks/>
          </p:cNvCxnSpPr>
          <p:nvPr/>
        </p:nvCxnSpPr>
        <p:spPr>
          <a:xfrm>
            <a:off x="3508280" y="3282343"/>
            <a:ext cx="693992" cy="0"/>
          </a:xfrm>
          <a:prstGeom prst="line">
            <a:avLst/>
          </a:prstGeom>
          <a:ln w="41275">
            <a:solidFill>
              <a:srgbClr val="00FF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Rett linje 41">
            <a:extLst>
              <a:ext uri="{FF2B5EF4-FFF2-40B4-BE49-F238E27FC236}">
                <a16:creationId xmlns:a16="http://schemas.microsoft.com/office/drawing/2014/main" id="{82A789B0-3745-4E5A-BB76-B76C312A0D96}"/>
              </a:ext>
            </a:extLst>
          </p:cNvPr>
          <p:cNvCxnSpPr>
            <a:cxnSpLocks/>
          </p:cNvCxnSpPr>
          <p:nvPr/>
        </p:nvCxnSpPr>
        <p:spPr>
          <a:xfrm>
            <a:off x="3508280" y="3437507"/>
            <a:ext cx="693992" cy="0"/>
          </a:xfrm>
          <a:prstGeom prst="line">
            <a:avLst/>
          </a:prstGeom>
          <a:ln w="41275">
            <a:solidFill>
              <a:srgbClr val="FF7D7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Rett linje 42">
            <a:extLst>
              <a:ext uri="{FF2B5EF4-FFF2-40B4-BE49-F238E27FC236}">
                <a16:creationId xmlns:a16="http://schemas.microsoft.com/office/drawing/2014/main" id="{497A5DD0-422D-427A-BB7B-F72DA5AFA394}"/>
              </a:ext>
            </a:extLst>
          </p:cNvPr>
          <p:cNvCxnSpPr>
            <a:cxnSpLocks/>
          </p:cNvCxnSpPr>
          <p:nvPr/>
        </p:nvCxnSpPr>
        <p:spPr>
          <a:xfrm>
            <a:off x="3508280" y="3618736"/>
            <a:ext cx="688675" cy="0"/>
          </a:xfrm>
          <a:prstGeom prst="line">
            <a:avLst/>
          </a:prstGeom>
          <a:ln w="12700">
            <a:solidFill>
              <a:srgbClr val="FFFF99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Rett linje 43">
            <a:extLst>
              <a:ext uri="{FF2B5EF4-FFF2-40B4-BE49-F238E27FC236}">
                <a16:creationId xmlns:a16="http://schemas.microsoft.com/office/drawing/2014/main" id="{48420584-96FE-4781-B8A9-1E7D883E339A}"/>
              </a:ext>
            </a:extLst>
          </p:cNvPr>
          <p:cNvCxnSpPr>
            <a:cxnSpLocks/>
          </p:cNvCxnSpPr>
          <p:nvPr/>
        </p:nvCxnSpPr>
        <p:spPr>
          <a:xfrm>
            <a:off x="3508280" y="3781082"/>
            <a:ext cx="688675" cy="0"/>
          </a:xfrm>
          <a:prstGeom prst="line">
            <a:avLst/>
          </a:prstGeom>
          <a:ln w="41275">
            <a:solidFill>
              <a:srgbClr val="0233BE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032708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kstSylinder 5">
            <a:extLst>
              <a:ext uri="{FF2B5EF4-FFF2-40B4-BE49-F238E27FC236}">
                <a16:creationId xmlns:a16="http://schemas.microsoft.com/office/drawing/2014/main" id="{BBFB49B8-2A01-428F-8757-98579A8ED158}"/>
              </a:ext>
            </a:extLst>
          </p:cNvPr>
          <p:cNvSpPr txBox="1"/>
          <p:nvPr/>
        </p:nvSpPr>
        <p:spPr>
          <a:xfrm>
            <a:off x="8634908" y="829221"/>
            <a:ext cx="33528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3600" dirty="0"/>
              <a:t>Lengre </a:t>
            </a:r>
            <a:r>
              <a:rPr lang="nb-NO" sz="3600" dirty="0" err="1"/>
              <a:t>veglenker</a:t>
            </a:r>
            <a:r>
              <a:rPr lang="nb-NO" sz="3600" dirty="0"/>
              <a:t> </a:t>
            </a:r>
            <a:r>
              <a:rPr lang="nb-NO" dirty="0"/>
              <a:t>som binder sammen «åpent» areal, for eksempel for gående som eksempelet viser.</a:t>
            </a:r>
          </a:p>
          <a:p>
            <a:endParaRPr lang="nb-NO" dirty="0"/>
          </a:p>
          <a:p>
            <a:r>
              <a:rPr lang="nb-NO" dirty="0"/>
              <a:t>Denne typen </a:t>
            </a:r>
            <a:r>
              <a:rPr lang="nb-NO" dirty="0" err="1"/>
              <a:t>veglenker</a:t>
            </a:r>
            <a:r>
              <a:rPr lang="nb-NO" dirty="0"/>
              <a:t> som går over arealer med utydelige avgrensingslinjer bør registreres etter manus eller administrativt.</a:t>
            </a:r>
          </a:p>
          <a:p>
            <a:endParaRPr lang="nb-NO" dirty="0"/>
          </a:p>
          <a:p>
            <a:r>
              <a:rPr lang="nb-NO" dirty="0" err="1"/>
              <a:t>Veglenke</a:t>
            </a:r>
            <a:r>
              <a:rPr lang="nb-NO" dirty="0"/>
              <a:t> skal registreres med </a:t>
            </a:r>
            <a:r>
              <a:rPr lang="nb-NO" dirty="0" err="1"/>
              <a:t>typeveg</a:t>
            </a:r>
            <a:r>
              <a:rPr lang="nb-NO" dirty="0"/>
              <a:t> fortau som kobles sammen mot veg i nord og mot fortau i sør.</a:t>
            </a:r>
          </a:p>
        </p:txBody>
      </p:sp>
      <p:pic>
        <p:nvPicPr>
          <p:cNvPr id="3" name="Bilde 2">
            <a:extLst>
              <a:ext uri="{FF2B5EF4-FFF2-40B4-BE49-F238E27FC236}">
                <a16:creationId xmlns:a16="http://schemas.microsoft.com/office/drawing/2014/main" id="{03B5385E-7328-4321-86A8-1E5AA6209A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292" y="829222"/>
            <a:ext cx="4204081" cy="5284951"/>
          </a:xfrm>
          <a:prstGeom prst="rect">
            <a:avLst/>
          </a:prstGeom>
        </p:spPr>
      </p:pic>
      <p:pic>
        <p:nvPicPr>
          <p:cNvPr id="9" name="Bilde 8">
            <a:extLst>
              <a:ext uri="{FF2B5EF4-FFF2-40B4-BE49-F238E27FC236}">
                <a16:creationId xmlns:a16="http://schemas.microsoft.com/office/drawing/2014/main" id="{9A4CE411-DC28-4B4A-9F67-D75547F4EB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8373" y="829221"/>
            <a:ext cx="4204081" cy="5284951"/>
          </a:xfrm>
          <a:prstGeom prst="rect">
            <a:avLst/>
          </a:prstGeom>
        </p:spPr>
      </p:pic>
      <p:cxnSp>
        <p:nvCxnSpPr>
          <p:cNvPr id="10" name="Rett linje 9">
            <a:extLst>
              <a:ext uri="{FF2B5EF4-FFF2-40B4-BE49-F238E27FC236}">
                <a16:creationId xmlns:a16="http://schemas.microsoft.com/office/drawing/2014/main" id="{48B79D7B-0C74-4DFF-8DF6-98AF89B58C54}"/>
              </a:ext>
            </a:extLst>
          </p:cNvPr>
          <p:cNvCxnSpPr/>
          <p:nvPr/>
        </p:nvCxnSpPr>
        <p:spPr>
          <a:xfrm flipH="1" flipV="1">
            <a:off x="7001050" y="4431755"/>
            <a:ext cx="1077085" cy="1121963"/>
          </a:xfrm>
          <a:prstGeom prst="line">
            <a:avLst/>
          </a:prstGeom>
          <a:ln w="41275">
            <a:solidFill>
              <a:srgbClr val="0233BE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Rett linje 11">
            <a:extLst>
              <a:ext uri="{FF2B5EF4-FFF2-40B4-BE49-F238E27FC236}">
                <a16:creationId xmlns:a16="http://schemas.microsoft.com/office/drawing/2014/main" id="{92622673-CBA1-406A-8AD5-95B08BE43670}"/>
              </a:ext>
            </a:extLst>
          </p:cNvPr>
          <p:cNvCxnSpPr>
            <a:cxnSpLocks/>
          </p:cNvCxnSpPr>
          <p:nvPr/>
        </p:nvCxnSpPr>
        <p:spPr>
          <a:xfrm flipH="1">
            <a:off x="7001050" y="4229801"/>
            <a:ext cx="50489" cy="201953"/>
          </a:xfrm>
          <a:prstGeom prst="line">
            <a:avLst/>
          </a:prstGeom>
          <a:ln w="41275">
            <a:solidFill>
              <a:srgbClr val="0233BE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Rett linje 14">
            <a:extLst>
              <a:ext uri="{FF2B5EF4-FFF2-40B4-BE49-F238E27FC236}">
                <a16:creationId xmlns:a16="http://schemas.microsoft.com/office/drawing/2014/main" id="{F3FD0261-1089-4DD3-8DA1-9B1CDC05376B}"/>
              </a:ext>
            </a:extLst>
          </p:cNvPr>
          <p:cNvCxnSpPr>
            <a:cxnSpLocks/>
          </p:cNvCxnSpPr>
          <p:nvPr/>
        </p:nvCxnSpPr>
        <p:spPr>
          <a:xfrm>
            <a:off x="6170798" y="3225644"/>
            <a:ext cx="880741" cy="1004157"/>
          </a:xfrm>
          <a:prstGeom prst="line">
            <a:avLst/>
          </a:prstGeom>
          <a:ln w="41275">
            <a:solidFill>
              <a:srgbClr val="0233BE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Rett linje 17">
            <a:extLst>
              <a:ext uri="{FF2B5EF4-FFF2-40B4-BE49-F238E27FC236}">
                <a16:creationId xmlns:a16="http://schemas.microsoft.com/office/drawing/2014/main" id="{4D2DED6E-1BAB-4100-928B-2E8F70B9598E}"/>
              </a:ext>
            </a:extLst>
          </p:cNvPr>
          <p:cNvCxnSpPr>
            <a:cxnSpLocks/>
          </p:cNvCxnSpPr>
          <p:nvPr/>
        </p:nvCxnSpPr>
        <p:spPr>
          <a:xfrm flipH="1" flipV="1">
            <a:off x="5879087" y="2665190"/>
            <a:ext cx="291711" cy="560453"/>
          </a:xfrm>
          <a:prstGeom prst="line">
            <a:avLst/>
          </a:prstGeom>
          <a:ln w="41275">
            <a:solidFill>
              <a:srgbClr val="0233BE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Rett linje 20">
            <a:extLst>
              <a:ext uri="{FF2B5EF4-FFF2-40B4-BE49-F238E27FC236}">
                <a16:creationId xmlns:a16="http://schemas.microsoft.com/office/drawing/2014/main" id="{CA397DA2-28B9-4122-A420-701120F343E0}"/>
              </a:ext>
            </a:extLst>
          </p:cNvPr>
          <p:cNvCxnSpPr>
            <a:cxnSpLocks/>
          </p:cNvCxnSpPr>
          <p:nvPr/>
        </p:nvCxnSpPr>
        <p:spPr>
          <a:xfrm flipV="1">
            <a:off x="5693963" y="2665189"/>
            <a:ext cx="185124" cy="78011"/>
          </a:xfrm>
          <a:prstGeom prst="line">
            <a:avLst/>
          </a:prstGeom>
          <a:ln w="41275">
            <a:solidFill>
              <a:srgbClr val="0233BE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Rett linje 23">
            <a:extLst>
              <a:ext uri="{FF2B5EF4-FFF2-40B4-BE49-F238E27FC236}">
                <a16:creationId xmlns:a16="http://schemas.microsoft.com/office/drawing/2014/main" id="{A771F65A-64B0-4F6E-A0E3-4BF0CA4BA2A3}"/>
              </a:ext>
            </a:extLst>
          </p:cNvPr>
          <p:cNvCxnSpPr>
            <a:cxnSpLocks/>
          </p:cNvCxnSpPr>
          <p:nvPr/>
        </p:nvCxnSpPr>
        <p:spPr>
          <a:xfrm flipH="1" flipV="1">
            <a:off x="4998346" y="1503431"/>
            <a:ext cx="695617" cy="1239769"/>
          </a:xfrm>
          <a:prstGeom prst="line">
            <a:avLst/>
          </a:prstGeom>
          <a:ln w="41275">
            <a:solidFill>
              <a:srgbClr val="0233BE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kstSylinder 26">
            <a:extLst>
              <a:ext uri="{FF2B5EF4-FFF2-40B4-BE49-F238E27FC236}">
                <a16:creationId xmlns:a16="http://schemas.microsoft.com/office/drawing/2014/main" id="{0A9C5CBE-5446-428A-A031-FA517A3072E2}"/>
              </a:ext>
            </a:extLst>
          </p:cNvPr>
          <p:cNvSpPr txBox="1"/>
          <p:nvPr/>
        </p:nvSpPr>
        <p:spPr>
          <a:xfrm>
            <a:off x="295656" y="5259337"/>
            <a:ext cx="2556818" cy="769441"/>
          </a:xfrm>
          <a:prstGeom prst="rect">
            <a:avLst/>
          </a:prstGeom>
          <a:solidFill>
            <a:schemeClr val="bg1">
              <a:lumMod val="95000"/>
              <a:alpha val="75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r"/>
            <a:r>
              <a:rPr lang="nb-NO" sz="1100" dirty="0"/>
              <a:t>Nyregistrert </a:t>
            </a:r>
            <a:r>
              <a:rPr lang="nb-NO" sz="1100" dirty="0" err="1"/>
              <a:t>veglenke</a:t>
            </a:r>
            <a:endParaRPr lang="nb-NO" sz="1100" dirty="0"/>
          </a:p>
          <a:p>
            <a:pPr algn="r"/>
            <a:r>
              <a:rPr lang="nb-NO" sz="1100" dirty="0"/>
              <a:t>Eksisterende </a:t>
            </a:r>
            <a:r>
              <a:rPr lang="nb-NO" sz="1100" dirty="0" err="1"/>
              <a:t>veglenke</a:t>
            </a:r>
            <a:endParaRPr lang="nb-NO" sz="1100" dirty="0"/>
          </a:p>
          <a:p>
            <a:pPr algn="r"/>
            <a:r>
              <a:rPr lang="nb-NO" sz="1100" dirty="0"/>
              <a:t>Andre </a:t>
            </a:r>
            <a:r>
              <a:rPr lang="nb-NO" sz="1100" dirty="0" err="1"/>
              <a:t>vegobjekter</a:t>
            </a:r>
            <a:endParaRPr lang="nb-NO" sz="1100" dirty="0"/>
          </a:p>
          <a:p>
            <a:pPr algn="r"/>
            <a:r>
              <a:rPr lang="nb-NO" sz="1100" dirty="0"/>
              <a:t>Manglende </a:t>
            </a:r>
            <a:r>
              <a:rPr lang="nb-NO" sz="1100" dirty="0" err="1"/>
              <a:t>veglenke</a:t>
            </a:r>
            <a:endParaRPr lang="nb-NO" sz="1100" dirty="0"/>
          </a:p>
        </p:txBody>
      </p:sp>
      <p:cxnSp>
        <p:nvCxnSpPr>
          <p:cNvPr id="28" name="Rett linje 27">
            <a:extLst>
              <a:ext uri="{FF2B5EF4-FFF2-40B4-BE49-F238E27FC236}">
                <a16:creationId xmlns:a16="http://schemas.microsoft.com/office/drawing/2014/main" id="{A116310B-E773-4297-89C3-4A302B171EDE}"/>
              </a:ext>
            </a:extLst>
          </p:cNvPr>
          <p:cNvCxnSpPr>
            <a:cxnSpLocks/>
          </p:cNvCxnSpPr>
          <p:nvPr/>
        </p:nvCxnSpPr>
        <p:spPr>
          <a:xfrm>
            <a:off x="393605" y="5395469"/>
            <a:ext cx="693992" cy="0"/>
          </a:xfrm>
          <a:prstGeom prst="line">
            <a:avLst/>
          </a:prstGeom>
          <a:ln w="41275">
            <a:solidFill>
              <a:srgbClr val="00FF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Rett linje 28">
            <a:extLst>
              <a:ext uri="{FF2B5EF4-FFF2-40B4-BE49-F238E27FC236}">
                <a16:creationId xmlns:a16="http://schemas.microsoft.com/office/drawing/2014/main" id="{B3B1046B-ECBD-408E-BEEC-0C15504BF5A6}"/>
              </a:ext>
            </a:extLst>
          </p:cNvPr>
          <p:cNvCxnSpPr>
            <a:cxnSpLocks/>
          </p:cNvCxnSpPr>
          <p:nvPr/>
        </p:nvCxnSpPr>
        <p:spPr>
          <a:xfrm>
            <a:off x="393605" y="5550633"/>
            <a:ext cx="693992" cy="0"/>
          </a:xfrm>
          <a:prstGeom prst="line">
            <a:avLst/>
          </a:prstGeom>
          <a:ln w="41275">
            <a:solidFill>
              <a:srgbClr val="FF7D7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Rett linje 29">
            <a:extLst>
              <a:ext uri="{FF2B5EF4-FFF2-40B4-BE49-F238E27FC236}">
                <a16:creationId xmlns:a16="http://schemas.microsoft.com/office/drawing/2014/main" id="{F1C5A5D3-352F-460B-8B16-6EB8D013407A}"/>
              </a:ext>
            </a:extLst>
          </p:cNvPr>
          <p:cNvCxnSpPr>
            <a:cxnSpLocks/>
          </p:cNvCxnSpPr>
          <p:nvPr/>
        </p:nvCxnSpPr>
        <p:spPr>
          <a:xfrm>
            <a:off x="393605" y="5731862"/>
            <a:ext cx="688675" cy="0"/>
          </a:xfrm>
          <a:prstGeom prst="line">
            <a:avLst/>
          </a:prstGeom>
          <a:ln w="12700">
            <a:solidFill>
              <a:srgbClr val="FFFF99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Rett linje 30">
            <a:extLst>
              <a:ext uri="{FF2B5EF4-FFF2-40B4-BE49-F238E27FC236}">
                <a16:creationId xmlns:a16="http://schemas.microsoft.com/office/drawing/2014/main" id="{743D903E-E134-4C16-81D9-C0C5EE88BCBC}"/>
              </a:ext>
            </a:extLst>
          </p:cNvPr>
          <p:cNvCxnSpPr>
            <a:cxnSpLocks/>
          </p:cNvCxnSpPr>
          <p:nvPr/>
        </p:nvCxnSpPr>
        <p:spPr>
          <a:xfrm>
            <a:off x="393605" y="5894208"/>
            <a:ext cx="688675" cy="0"/>
          </a:xfrm>
          <a:prstGeom prst="line">
            <a:avLst/>
          </a:prstGeom>
          <a:ln w="41275">
            <a:solidFill>
              <a:srgbClr val="0233BE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070312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e 5">
            <a:extLst>
              <a:ext uri="{FF2B5EF4-FFF2-40B4-BE49-F238E27FC236}">
                <a16:creationId xmlns:a16="http://schemas.microsoft.com/office/drawing/2014/main" id="{BA619574-2652-4C85-8F83-C82A6D1D61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25" y="2002522"/>
            <a:ext cx="5077283" cy="4208994"/>
          </a:xfrm>
          <a:prstGeom prst="rect">
            <a:avLst/>
          </a:prstGeom>
        </p:spPr>
      </p:pic>
      <p:sp>
        <p:nvSpPr>
          <p:cNvPr id="7" name="TekstSylinder 6">
            <a:extLst>
              <a:ext uri="{FF2B5EF4-FFF2-40B4-BE49-F238E27FC236}">
                <a16:creationId xmlns:a16="http://schemas.microsoft.com/office/drawing/2014/main" id="{96F2243C-D147-4894-9BB8-1F4C527547A1}"/>
              </a:ext>
            </a:extLst>
          </p:cNvPr>
          <p:cNvSpPr txBox="1"/>
          <p:nvPr/>
        </p:nvSpPr>
        <p:spPr>
          <a:xfrm>
            <a:off x="314325" y="248196"/>
            <a:ext cx="115633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3600" dirty="0"/>
              <a:t>Lengre </a:t>
            </a:r>
            <a:r>
              <a:rPr lang="nb-NO" sz="3600" dirty="0" err="1"/>
              <a:t>veglenker</a:t>
            </a:r>
            <a:r>
              <a:rPr lang="nb-NO" sz="3600" dirty="0"/>
              <a:t> </a:t>
            </a:r>
            <a:r>
              <a:rPr lang="nb-NO" dirty="0"/>
              <a:t>som binder sammen «åpent» areal, for eksempel for gående som eksempelet viser.</a:t>
            </a:r>
          </a:p>
          <a:p>
            <a:r>
              <a:rPr lang="nb-NO" dirty="0"/>
              <a:t>Denne typen </a:t>
            </a:r>
            <a:r>
              <a:rPr lang="nb-NO" dirty="0" err="1"/>
              <a:t>veglenker</a:t>
            </a:r>
            <a:r>
              <a:rPr lang="nb-NO" dirty="0"/>
              <a:t> som går over arealer med nyregistrerte </a:t>
            </a:r>
            <a:r>
              <a:rPr lang="nb-NO" dirty="0" err="1"/>
              <a:t>veglenker</a:t>
            </a:r>
            <a:r>
              <a:rPr lang="nb-NO" dirty="0"/>
              <a:t> i begge ender skal registreres.</a:t>
            </a:r>
          </a:p>
          <a:p>
            <a:r>
              <a:rPr lang="nb-NO" dirty="0" err="1"/>
              <a:t>Veglenke</a:t>
            </a:r>
            <a:r>
              <a:rPr lang="nb-NO" dirty="0"/>
              <a:t> skal registreres med </a:t>
            </a:r>
            <a:r>
              <a:rPr lang="nb-NO" dirty="0" err="1"/>
              <a:t>typeveg</a:t>
            </a:r>
            <a:r>
              <a:rPr lang="nb-NO" dirty="0"/>
              <a:t> fortau som kobles sammen mot fortau i nordøst og mot fortau i sørvest.</a:t>
            </a:r>
          </a:p>
        </p:txBody>
      </p:sp>
      <p:pic>
        <p:nvPicPr>
          <p:cNvPr id="8" name="Bilde 7">
            <a:extLst>
              <a:ext uri="{FF2B5EF4-FFF2-40B4-BE49-F238E27FC236}">
                <a16:creationId xmlns:a16="http://schemas.microsoft.com/office/drawing/2014/main" id="{6663F45E-7962-45F1-8537-F4DF220371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1608" y="2002522"/>
            <a:ext cx="5077283" cy="4208994"/>
          </a:xfrm>
          <a:prstGeom prst="rect">
            <a:avLst/>
          </a:prstGeom>
        </p:spPr>
      </p:pic>
      <p:sp>
        <p:nvSpPr>
          <p:cNvPr id="9" name="Frihåndsform: figur 8">
            <a:extLst>
              <a:ext uri="{FF2B5EF4-FFF2-40B4-BE49-F238E27FC236}">
                <a16:creationId xmlns:a16="http://schemas.microsoft.com/office/drawing/2014/main" id="{FDFF2A93-2743-42AA-9D35-297F01F2172F}"/>
              </a:ext>
            </a:extLst>
          </p:cNvPr>
          <p:cNvSpPr/>
          <p:nvPr/>
        </p:nvSpPr>
        <p:spPr>
          <a:xfrm>
            <a:off x="5719482" y="2761129"/>
            <a:ext cx="3556000" cy="3071906"/>
          </a:xfrm>
          <a:custGeom>
            <a:avLst/>
            <a:gdLst>
              <a:gd name="connsiteX0" fmla="*/ 0 w 3556000"/>
              <a:gd name="connsiteY0" fmla="*/ 3071906 h 3071906"/>
              <a:gd name="connsiteX1" fmla="*/ 442259 w 3556000"/>
              <a:gd name="connsiteY1" fmla="*/ 2862730 h 3071906"/>
              <a:gd name="connsiteX2" fmla="*/ 872565 w 3556000"/>
              <a:gd name="connsiteY2" fmla="*/ 2653553 h 3071906"/>
              <a:gd name="connsiteX3" fmla="*/ 1296894 w 3556000"/>
              <a:gd name="connsiteY3" fmla="*/ 2438400 h 3071906"/>
              <a:gd name="connsiteX4" fmla="*/ 1996142 w 3556000"/>
              <a:gd name="connsiteY4" fmla="*/ 1984189 h 3071906"/>
              <a:gd name="connsiteX5" fmla="*/ 2414494 w 3556000"/>
              <a:gd name="connsiteY5" fmla="*/ 1595718 h 3071906"/>
              <a:gd name="connsiteX6" fmla="*/ 2832847 w 3556000"/>
              <a:gd name="connsiteY6" fmla="*/ 1123577 h 3071906"/>
              <a:gd name="connsiteX7" fmla="*/ 3119718 w 3556000"/>
              <a:gd name="connsiteY7" fmla="*/ 735106 h 3071906"/>
              <a:gd name="connsiteX8" fmla="*/ 3556000 w 3556000"/>
              <a:gd name="connsiteY8" fmla="*/ 0 h 3071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56000" h="3071906">
                <a:moveTo>
                  <a:pt x="0" y="3071906"/>
                </a:moveTo>
                <a:lnTo>
                  <a:pt x="442259" y="2862730"/>
                </a:lnTo>
                <a:lnTo>
                  <a:pt x="872565" y="2653553"/>
                </a:lnTo>
                <a:cubicBezTo>
                  <a:pt x="1015004" y="2582831"/>
                  <a:pt x="1109631" y="2549961"/>
                  <a:pt x="1296894" y="2438400"/>
                </a:cubicBezTo>
                <a:cubicBezTo>
                  <a:pt x="1484157" y="2326839"/>
                  <a:pt x="1809875" y="2124636"/>
                  <a:pt x="1996142" y="1984189"/>
                </a:cubicBezTo>
                <a:cubicBezTo>
                  <a:pt x="2182409" y="1843742"/>
                  <a:pt x="2275043" y="1739153"/>
                  <a:pt x="2414494" y="1595718"/>
                </a:cubicBezTo>
                <a:cubicBezTo>
                  <a:pt x="2553945" y="1452283"/>
                  <a:pt x="2715310" y="1267012"/>
                  <a:pt x="2832847" y="1123577"/>
                </a:cubicBezTo>
                <a:cubicBezTo>
                  <a:pt x="2950384" y="980142"/>
                  <a:pt x="2999192" y="922369"/>
                  <a:pt x="3119718" y="735106"/>
                </a:cubicBezTo>
                <a:cubicBezTo>
                  <a:pt x="3240244" y="547843"/>
                  <a:pt x="3398122" y="273921"/>
                  <a:pt x="3556000" y="0"/>
                </a:cubicBezTo>
              </a:path>
            </a:pathLst>
          </a:custGeom>
          <a:noFill/>
          <a:ln w="41275">
            <a:solidFill>
              <a:srgbClr val="0233BE"/>
            </a:solidFill>
            <a:prstDash val="sys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" name="TekstSylinder 9">
            <a:extLst>
              <a:ext uri="{FF2B5EF4-FFF2-40B4-BE49-F238E27FC236}">
                <a16:creationId xmlns:a16="http://schemas.microsoft.com/office/drawing/2014/main" id="{9F0417FF-B49F-41A8-9D92-02157BA637FE}"/>
              </a:ext>
            </a:extLst>
          </p:cNvPr>
          <p:cNvSpPr txBox="1"/>
          <p:nvPr/>
        </p:nvSpPr>
        <p:spPr>
          <a:xfrm>
            <a:off x="10544175" y="2002522"/>
            <a:ext cx="15240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Her mangler også </a:t>
            </a:r>
            <a:r>
              <a:rPr lang="nb-NO" dirty="0" err="1"/>
              <a:t>veglenke</a:t>
            </a:r>
            <a:r>
              <a:rPr lang="nb-NO" dirty="0"/>
              <a:t> fra gangfelt opp til manglende </a:t>
            </a:r>
            <a:r>
              <a:rPr lang="nb-NO" dirty="0" err="1"/>
              <a:t>veglenke</a:t>
            </a:r>
            <a:r>
              <a:rPr lang="nb-NO" dirty="0"/>
              <a:t> og fra gangfelt til eksisterende gangsykkelveg.</a:t>
            </a:r>
          </a:p>
        </p:txBody>
      </p:sp>
      <p:cxnSp>
        <p:nvCxnSpPr>
          <p:cNvPr id="12" name="Rett linje 11">
            <a:extLst>
              <a:ext uri="{FF2B5EF4-FFF2-40B4-BE49-F238E27FC236}">
                <a16:creationId xmlns:a16="http://schemas.microsoft.com/office/drawing/2014/main" id="{3E883199-1F70-4640-B048-E51D04431F93}"/>
              </a:ext>
            </a:extLst>
          </p:cNvPr>
          <p:cNvCxnSpPr>
            <a:cxnSpLocks/>
          </p:cNvCxnSpPr>
          <p:nvPr/>
        </p:nvCxnSpPr>
        <p:spPr>
          <a:xfrm flipH="1" flipV="1">
            <a:off x="7414953" y="4958542"/>
            <a:ext cx="82529" cy="127434"/>
          </a:xfrm>
          <a:prstGeom prst="line">
            <a:avLst/>
          </a:prstGeom>
          <a:ln w="41275">
            <a:solidFill>
              <a:srgbClr val="0233BE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Rett linje 13">
            <a:extLst>
              <a:ext uri="{FF2B5EF4-FFF2-40B4-BE49-F238E27FC236}">
                <a16:creationId xmlns:a16="http://schemas.microsoft.com/office/drawing/2014/main" id="{48E740D6-C839-42E9-9047-D31F0AB5EFC7}"/>
              </a:ext>
            </a:extLst>
          </p:cNvPr>
          <p:cNvCxnSpPr>
            <a:cxnSpLocks/>
          </p:cNvCxnSpPr>
          <p:nvPr/>
        </p:nvCxnSpPr>
        <p:spPr>
          <a:xfrm flipV="1">
            <a:off x="8969433" y="4916978"/>
            <a:ext cx="827116" cy="1088967"/>
          </a:xfrm>
          <a:prstGeom prst="line">
            <a:avLst/>
          </a:prstGeom>
          <a:ln w="41275">
            <a:solidFill>
              <a:srgbClr val="0233BE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kstSylinder 19">
            <a:extLst>
              <a:ext uri="{FF2B5EF4-FFF2-40B4-BE49-F238E27FC236}">
                <a16:creationId xmlns:a16="http://schemas.microsoft.com/office/drawing/2014/main" id="{D4FAF8AD-98DB-4941-909E-2B576FA9540E}"/>
              </a:ext>
            </a:extLst>
          </p:cNvPr>
          <p:cNvSpPr txBox="1"/>
          <p:nvPr/>
        </p:nvSpPr>
        <p:spPr>
          <a:xfrm>
            <a:off x="359700" y="2071584"/>
            <a:ext cx="2556818" cy="769441"/>
          </a:xfrm>
          <a:prstGeom prst="rect">
            <a:avLst/>
          </a:prstGeom>
          <a:solidFill>
            <a:schemeClr val="bg1">
              <a:lumMod val="95000"/>
              <a:alpha val="75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r"/>
            <a:r>
              <a:rPr lang="nb-NO" sz="1100" dirty="0"/>
              <a:t>Nyregistrert </a:t>
            </a:r>
            <a:r>
              <a:rPr lang="nb-NO" sz="1100" dirty="0" err="1"/>
              <a:t>veglenke</a:t>
            </a:r>
            <a:endParaRPr lang="nb-NO" sz="1100" dirty="0"/>
          </a:p>
          <a:p>
            <a:pPr algn="r"/>
            <a:r>
              <a:rPr lang="nb-NO" sz="1100" dirty="0"/>
              <a:t>Eksisterende </a:t>
            </a:r>
            <a:r>
              <a:rPr lang="nb-NO" sz="1100" dirty="0" err="1"/>
              <a:t>veglenke</a:t>
            </a:r>
            <a:endParaRPr lang="nb-NO" sz="1100" dirty="0"/>
          </a:p>
          <a:p>
            <a:pPr algn="r"/>
            <a:r>
              <a:rPr lang="nb-NO" sz="1100" dirty="0"/>
              <a:t>Andre </a:t>
            </a:r>
            <a:r>
              <a:rPr lang="nb-NO" sz="1100" dirty="0" err="1"/>
              <a:t>vegobjekter</a:t>
            </a:r>
            <a:endParaRPr lang="nb-NO" sz="1100" dirty="0"/>
          </a:p>
          <a:p>
            <a:pPr algn="r"/>
            <a:r>
              <a:rPr lang="nb-NO" sz="1100" dirty="0"/>
              <a:t>Manglende </a:t>
            </a:r>
            <a:r>
              <a:rPr lang="nb-NO" sz="1100" dirty="0" err="1"/>
              <a:t>veglenke</a:t>
            </a:r>
            <a:endParaRPr lang="nb-NO" sz="1100" dirty="0"/>
          </a:p>
        </p:txBody>
      </p:sp>
      <p:cxnSp>
        <p:nvCxnSpPr>
          <p:cNvPr id="21" name="Rett linje 20">
            <a:extLst>
              <a:ext uri="{FF2B5EF4-FFF2-40B4-BE49-F238E27FC236}">
                <a16:creationId xmlns:a16="http://schemas.microsoft.com/office/drawing/2014/main" id="{C552A551-CB14-4A43-8722-66B44BF088FD}"/>
              </a:ext>
            </a:extLst>
          </p:cNvPr>
          <p:cNvCxnSpPr>
            <a:cxnSpLocks/>
          </p:cNvCxnSpPr>
          <p:nvPr/>
        </p:nvCxnSpPr>
        <p:spPr>
          <a:xfrm>
            <a:off x="457649" y="2207716"/>
            <a:ext cx="693992" cy="0"/>
          </a:xfrm>
          <a:prstGeom prst="line">
            <a:avLst/>
          </a:prstGeom>
          <a:ln w="41275">
            <a:solidFill>
              <a:srgbClr val="00FF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Rett linje 21">
            <a:extLst>
              <a:ext uri="{FF2B5EF4-FFF2-40B4-BE49-F238E27FC236}">
                <a16:creationId xmlns:a16="http://schemas.microsoft.com/office/drawing/2014/main" id="{DFF0DF51-85AC-4BBE-A0F0-5107A6953620}"/>
              </a:ext>
            </a:extLst>
          </p:cNvPr>
          <p:cNvCxnSpPr>
            <a:cxnSpLocks/>
          </p:cNvCxnSpPr>
          <p:nvPr/>
        </p:nvCxnSpPr>
        <p:spPr>
          <a:xfrm>
            <a:off x="457649" y="2362880"/>
            <a:ext cx="693992" cy="0"/>
          </a:xfrm>
          <a:prstGeom prst="line">
            <a:avLst/>
          </a:prstGeom>
          <a:ln w="41275">
            <a:solidFill>
              <a:srgbClr val="FF7D7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Rett linje 22">
            <a:extLst>
              <a:ext uri="{FF2B5EF4-FFF2-40B4-BE49-F238E27FC236}">
                <a16:creationId xmlns:a16="http://schemas.microsoft.com/office/drawing/2014/main" id="{A01CC5AA-5273-495E-825E-3B0B1FCBFB3A}"/>
              </a:ext>
            </a:extLst>
          </p:cNvPr>
          <p:cNvCxnSpPr>
            <a:cxnSpLocks/>
          </p:cNvCxnSpPr>
          <p:nvPr/>
        </p:nvCxnSpPr>
        <p:spPr>
          <a:xfrm>
            <a:off x="457649" y="2544109"/>
            <a:ext cx="688675" cy="0"/>
          </a:xfrm>
          <a:prstGeom prst="line">
            <a:avLst/>
          </a:prstGeom>
          <a:ln w="12700">
            <a:solidFill>
              <a:srgbClr val="FFFF99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Rett linje 23">
            <a:extLst>
              <a:ext uri="{FF2B5EF4-FFF2-40B4-BE49-F238E27FC236}">
                <a16:creationId xmlns:a16="http://schemas.microsoft.com/office/drawing/2014/main" id="{72D41A40-A476-455B-8B52-DEC27F0791D0}"/>
              </a:ext>
            </a:extLst>
          </p:cNvPr>
          <p:cNvCxnSpPr>
            <a:cxnSpLocks/>
          </p:cNvCxnSpPr>
          <p:nvPr/>
        </p:nvCxnSpPr>
        <p:spPr>
          <a:xfrm>
            <a:off x="457649" y="2706455"/>
            <a:ext cx="688675" cy="0"/>
          </a:xfrm>
          <a:prstGeom prst="line">
            <a:avLst/>
          </a:prstGeom>
          <a:ln w="41275">
            <a:solidFill>
              <a:srgbClr val="0233BE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396181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Sylinder 3">
            <a:extLst>
              <a:ext uri="{FF2B5EF4-FFF2-40B4-BE49-F238E27FC236}">
                <a16:creationId xmlns:a16="http://schemas.microsoft.com/office/drawing/2014/main" id="{17DDC8EF-5159-436C-9AB8-3D178B849B14}"/>
              </a:ext>
            </a:extLst>
          </p:cNvPr>
          <p:cNvSpPr txBox="1"/>
          <p:nvPr/>
        </p:nvSpPr>
        <p:spPr>
          <a:xfrm>
            <a:off x="623391" y="404664"/>
            <a:ext cx="1086376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3600" dirty="0"/>
              <a:t>Manglende «nettverk» ved trapper</a:t>
            </a:r>
          </a:p>
          <a:p>
            <a:r>
              <a:rPr lang="nb-NO" dirty="0"/>
              <a:t>Når avstanden er kortere enn 2m skal trapp forlenges mot nærmeste </a:t>
            </a:r>
            <a:r>
              <a:rPr lang="nb-NO" dirty="0" err="1"/>
              <a:t>veglenke</a:t>
            </a:r>
            <a:r>
              <a:rPr lang="nb-NO" dirty="0"/>
              <a:t>. Når avstanden er over 2m skal egen </a:t>
            </a:r>
            <a:r>
              <a:rPr lang="nb-NO" dirty="0" err="1"/>
              <a:t>veglenke</a:t>
            </a:r>
            <a:r>
              <a:rPr lang="nb-NO" dirty="0"/>
              <a:t> registreres, fortrinnsvis med </a:t>
            </a:r>
            <a:r>
              <a:rPr lang="nb-NO" dirty="0" err="1"/>
              <a:t>typeveg</a:t>
            </a:r>
            <a:r>
              <a:rPr lang="nb-NO" dirty="0"/>
              <a:t> gangveg mellom trapper og/eller mot tilgrensende </a:t>
            </a:r>
            <a:r>
              <a:rPr lang="nb-NO" dirty="0" err="1"/>
              <a:t>veglenker</a:t>
            </a:r>
            <a:r>
              <a:rPr lang="nb-NO" dirty="0"/>
              <a:t> for gående (se bildeeksempel til høyre)</a:t>
            </a:r>
          </a:p>
        </p:txBody>
      </p:sp>
      <p:pic>
        <p:nvPicPr>
          <p:cNvPr id="3" name="Bilde 2">
            <a:extLst>
              <a:ext uri="{FF2B5EF4-FFF2-40B4-BE49-F238E27FC236}">
                <a16:creationId xmlns:a16="http://schemas.microsoft.com/office/drawing/2014/main" id="{73837C7A-2E24-430A-82DD-B810FA51CE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849" y="1604993"/>
            <a:ext cx="4799567" cy="4761324"/>
          </a:xfrm>
          <a:prstGeom prst="rect">
            <a:avLst/>
          </a:prstGeom>
        </p:spPr>
      </p:pic>
      <p:pic>
        <p:nvPicPr>
          <p:cNvPr id="7" name="Bilde 6">
            <a:extLst>
              <a:ext uri="{FF2B5EF4-FFF2-40B4-BE49-F238E27FC236}">
                <a16:creationId xmlns:a16="http://schemas.microsoft.com/office/drawing/2014/main" id="{5C5DC0ED-5623-437B-A1DC-44797F7710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4416" y="1604993"/>
            <a:ext cx="4799567" cy="4761324"/>
          </a:xfrm>
          <a:prstGeom prst="rect">
            <a:avLst/>
          </a:prstGeom>
        </p:spPr>
      </p:pic>
      <p:sp>
        <p:nvSpPr>
          <p:cNvPr id="8" name="TekstSylinder 7">
            <a:extLst>
              <a:ext uri="{FF2B5EF4-FFF2-40B4-BE49-F238E27FC236}">
                <a16:creationId xmlns:a16="http://schemas.microsoft.com/office/drawing/2014/main" id="{A3A317CB-1380-4A67-8DA9-29B17B11DFB6}"/>
              </a:ext>
            </a:extLst>
          </p:cNvPr>
          <p:cNvSpPr txBox="1"/>
          <p:nvPr/>
        </p:nvSpPr>
        <p:spPr>
          <a:xfrm>
            <a:off x="7664398" y="5470548"/>
            <a:ext cx="2556818" cy="769441"/>
          </a:xfrm>
          <a:prstGeom prst="rect">
            <a:avLst/>
          </a:prstGeom>
          <a:solidFill>
            <a:schemeClr val="bg1">
              <a:lumMod val="95000"/>
              <a:alpha val="75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r"/>
            <a:r>
              <a:rPr lang="nb-NO" sz="1100" dirty="0"/>
              <a:t>Nyregistrert </a:t>
            </a:r>
            <a:r>
              <a:rPr lang="nb-NO" sz="1100" dirty="0" err="1"/>
              <a:t>veglenke</a:t>
            </a:r>
            <a:endParaRPr lang="nb-NO" sz="1100" dirty="0"/>
          </a:p>
          <a:p>
            <a:pPr algn="r"/>
            <a:r>
              <a:rPr lang="nb-NO" sz="1100" dirty="0"/>
              <a:t>Eksisterende </a:t>
            </a:r>
            <a:r>
              <a:rPr lang="nb-NO" sz="1100" dirty="0" err="1"/>
              <a:t>veglenke</a:t>
            </a:r>
            <a:endParaRPr lang="nb-NO" sz="1100" dirty="0"/>
          </a:p>
          <a:p>
            <a:pPr algn="r"/>
            <a:r>
              <a:rPr lang="nb-NO" sz="1100" dirty="0"/>
              <a:t>Andre </a:t>
            </a:r>
            <a:r>
              <a:rPr lang="nb-NO" sz="1100" dirty="0" err="1"/>
              <a:t>vegobjekter</a:t>
            </a:r>
            <a:endParaRPr lang="nb-NO" sz="1100" dirty="0"/>
          </a:p>
          <a:p>
            <a:pPr algn="r"/>
            <a:r>
              <a:rPr lang="nb-NO" sz="1100" dirty="0"/>
              <a:t>Manglende </a:t>
            </a:r>
            <a:r>
              <a:rPr lang="nb-NO" sz="1100" dirty="0" err="1"/>
              <a:t>veglenke</a:t>
            </a:r>
            <a:endParaRPr lang="nb-NO" sz="1100" dirty="0"/>
          </a:p>
        </p:txBody>
      </p:sp>
      <p:cxnSp>
        <p:nvCxnSpPr>
          <p:cNvPr id="9" name="Rett linje 8">
            <a:extLst>
              <a:ext uri="{FF2B5EF4-FFF2-40B4-BE49-F238E27FC236}">
                <a16:creationId xmlns:a16="http://schemas.microsoft.com/office/drawing/2014/main" id="{4E597B05-67C8-42AF-8685-8A770A2FC42A}"/>
              </a:ext>
            </a:extLst>
          </p:cNvPr>
          <p:cNvCxnSpPr>
            <a:cxnSpLocks/>
          </p:cNvCxnSpPr>
          <p:nvPr/>
        </p:nvCxnSpPr>
        <p:spPr>
          <a:xfrm>
            <a:off x="7762347" y="5606680"/>
            <a:ext cx="693992" cy="0"/>
          </a:xfrm>
          <a:prstGeom prst="line">
            <a:avLst/>
          </a:prstGeom>
          <a:ln w="41275">
            <a:solidFill>
              <a:srgbClr val="00FF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Rett linje 9">
            <a:extLst>
              <a:ext uri="{FF2B5EF4-FFF2-40B4-BE49-F238E27FC236}">
                <a16:creationId xmlns:a16="http://schemas.microsoft.com/office/drawing/2014/main" id="{B417EF86-8572-4DB1-BE57-68D09854D4ED}"/>
              </a:ext>
            </a:extLst>
          </p:cNvPr>
          <p:cNvCxnSpPr>
            <a:cxnSpLocks/>
          </p:cNvCxnSpPr>
          <p:nvPr/>
        </p:nvCxnSpPr>
        <p:spPr>
          <a:xfrm>
            <a:off x="7762347" y="5761844"/>
            <a:ext cx="693992" cy="0"/>
          </a:xfrm>
          <a:prstGeom prst="line">
            <a:avLst/>
          </a:prstGeom>
          <a:ln w="41275">
            <a:solidFill>
              <a:srgbClr val="FF7D7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Rett linje 10">
            <a:extLst>
              <a:ext uri="{FF2B5EF4-FFF2-40B4-BE49-F238E27FC236}">
                <a16:creationId xmlns:a16="http://schemas.microsoft.com/office/drawing/2014/main" id="{E3E620D9-14DD-4E64-90FA-C4BF7064EC3E}"/>
              </a:ext>
            </a:extLst>
          </p:cNvPr>
          <p:cNvCxnSpPr>
            <a:cxnSpLocks/>
          </p:cNvCxnSpPr>
          <p:nvPr/>
        </p:nvCxnSpPr>
        <p:spPr>
          <a:xfrm>
            <a:off x="7762347" y="5943073"/>
            <a:ext cx="688675" cy="0"/>
          </a:xfrm>
          <a:prstGeom prst="line">
            <a:avLst/>
          </a:prstGeom>
          <a:ln w="12700">
            <a:solidFill>
              <a:srgbClr val="FFFF99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Rett linje 11">
            <a:extLst>
              <a:ext uri="{FF2B5EF4-FFF2-40B4-BE49-F238E27FC236}">
                <a16:creationId xmlns:a16="http://schemas.microsoft.com/office/drawing/2014/main" id="{8332BE98-6532-4104-A49D-003D27A45FE9}"/>
              </a:ext>
            </a:extLst>
          </p:cNvPr>
          <p:cNvCxnSpPr>
            <a:cxnSpLocks/>
          </p:cNvCxnSpPr>
          <p:nvPr/>
        </p:nvCxnSpPr>
        <p:spPr>
          <a:xfrm>
            <a:off x="7762347" y="6105419"/>
            <a:ext cx="688675" cy="0"/>
          </a:xfrm>
          <a:prstGeom prst="line">
            <a:avLst/>
          </a:prstGeom>
          <a:ln w="41275">
            <a:solidFill>
              <a:srgbClr val="0233BE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Rett linje 13">
            <a:extLst>
              <a:ext uri="{FF2B5EF4-FFF2-40B4-BE49-F238E27FC236}">
                <a16:creationId xmlns:a16="http://schemas.microsoft.com/office/drawing/2014/main" id="{3D90DDAD-7FF2-43F2-96B6-2E6CA167B30C}"/>
              </a:ext>
            </a:extLst>
          </p:cNvPr>
          <p:cNvCxnSpPr/>
          <p:nvPr/>
        </p:nvCxnSpPr>
        <p:spPr>
          <a:xfrm flipV="1">
            <a:off x="7763985" y="3113448"/>
            <a:ext cx="964889" cy="1043426"/>
          </a:xfrm>
          <a:prstGeom prst="line">
            <a:avLst/>
          </a:prstGeom>
          <a:ln w="41275">
            <a:solidFill>
              <a:srgbClr val="0233BE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Rett linje 14">
            <a:extLst>
              <a:ext uri="{FF2B5EF4-FFF2-40B4-BE49-F238E27FC236}">
                <a16:creationId xmlns:a16="http://schemas.microsoft.com/office/drawing/2014/main" id="{3B64C452-8866-41A3-A0F9-B91E68138882}"/>
              </a:ext>
            </a:extLst>
          </p:cNvPr>
          <p:cNvCxnSpPr>
            <a:cxnSpLocks/>
          </p:cNvCxnSpPr>
          <p:nvPr/>
        </p:nvCxnSpPr>
        <p:spPr>
          <a:xfrm flipV="1">
            <a:off x="6151756" y="5071274"/>
            <a:ext cx="737098" cy="783995"/>
          </a:xfrm>
          <a:prstGeom prst="line">
            <a:avLst/>
          </a:prstGeom>
          <a:ln w="41275">
            <a:solidFill>
              <a:srgbClr val="0233BE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Rett linje 24">
            <a:extLst>
              <a:ext uri="{FF2B5EF4-FFF2-40B4-BE49-F238E27FC236}">
                <a16:creationId xmlns:a16="http://schemas.microsoft.com/office/drawing/2014/main" id="{2B11FC72-3A1C-4E12-AA2F-FF860676D686}"/>
              </a:ext>
            </a:extLst>
          </p:cNvPr>
          <p:cNvCxnSpPr>
            <a:cxnSpLocks/>
          </p:cNvCxnSpPr>
          <p:nvPr/>
        </p:nvCxnSpPr>
        <p:spPr>
          <a:xfrm flipH="1" flipV="1">
            <a:off x="9167374" y="1887290"/>
            <a:ext cx="391752" cy="410950"/>
          </a:xfrm>
          <a:prstGeom prst="line">
            <a:avLst/>
          </a:prstGeom>
          <a:ln w="41275">
            <a:solidFill>
              <a:srgbClr val="0233BE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Rett linje 26">
            <a:extLst>
              <a:ext uri="{FF2B5EF4-FFF2-40B4-BE49-F238E27FC236}">
                <a16:creationId xmlns:a16="http://schemas.microsoft.com/office/drawing/2014/main" id="{E06D7A24-779F-4EA9-9F5D-7FD2E1AF9A01}"/>
              </a:ext>
            </a:extLst>
          </p:cNvPr>
          <p:cNvCxnSpPr>
            <a:cxnSpLocks/>
          </p:cNvCxnSpPr>
          <p:nvPr/>
        </p:nvCxnSpPr>
        <p:spPr>
          <a:xfrm flipV="1">
            <a:off x="9363250" y="2298240"/>
            <a:ext cx="195876" cy="198128"/>
          </a:xfrm>
          <a:prstGeom prst="line">
            <a:avLst/>
          </a:prstGeom>
          <a:ln w="41275">
            <a:solidFill>
              <a:srgbClr val="0233BE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Rett linje 30">
            <a:extLst>
              <a:ext uri="{FF2B5EF4-FFF2-40B4-BE49-F238E27FC236}">
                <a16:creationId xmlns:a16="http://schemas.microsoft.com/office/drawing/2014/main" id="{CC4DDCBF-4AA9-436A-900C-421BDA3535D0}"/>
              </a:ext>
            </a:extLst>
          </p:cNvPr>
          <p:cNvCxnSpPr/>
          <p:nvPr/>
        </p:nvCxnSpPr>
        <p:spPr>
          <a:xfrm flipH="1" flipV="1">
            <a:off x="7100888" y="2881313"/>
            <a:ext cx="985837" cy="947737"/>
          </a:xfrm>
          <a:prstGeom prst="line">
            <a:avLst/>
          </a:prstGeom>
          <a:ln w="28575">
            <a:solidFill>
              <a:srgbClr val="00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69628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90344"/>
          </a:xfrm>
        </p:spPr>
        <p:txBody>
          <a:bodyPr>
            <a:normAutofit fontScale="90000"/>
          </a:bodyPr>
          <a:lstStyle/>
          <a:p>
            <a:r>
              <a:rPr lang="nb-NO" sz="3600" dirty="0"/>
              <a:t>Ny skisse – Bruk av synbarhet for veglenker (synbarhet = 1)</a:t>
            </a:r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61816"/>
            <a:ext cx="5553075" cy="4086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3407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90344"/>
          </a:xfrm>
        </p:spPr>
        <p:txBody>
          <a:bodyPr>
            <a:normAutofit fontScale="90000"/>
          </a:bodyPr>
          <a:lstStyle/>
          <a:p>
            <a:r>
              <a:rPr lang="nb-NO" sz="3600" dirty="0"/>
              <a:t>Ny skisse – Feil bruk av synbarhet for veglenker (feilplassert? – andre områder med dårligere synbarhet = 3?</a:t>
            </a:r>
            <a:endParaRPr lang="nb-NO" dirty="0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265399"/>
            <a:ext cx="6268325" cy="5020376"/>
          </a:xfrm>
          <a:prstGeom prst="rect">
            <a:avLst/>
          </a:prstGeom>
        </p:spPr>
      </p:pic>
      <p:sp>
        <p:nvSpPr>
          <p:cNvPr id="5" name="Frihåndsform 4"/>
          <p:cNvSpPr/>
          <p:nvPr/>
        </p:nvSpPr>
        <p:spPr>
          <a:xfrm>
            <a:off x="4910148" y="2911087"/>
            <a:ext cx="650544" cy="377588"/>
          </a:xfrm>
          <a:custGeom>
            <a:avLst/>
            <a:gdLst>
              <a:gd name="connsiteX0" fmla="*/ 650544 w 650544"/>
              <a:gd name="connsiteY0" fmla="*/ 377588 h 377588"/>
              <a:gd name="connsiteX1" fmla="*/ 436729 w 650544"/>
              <a:gd name="connsiteY1" fmla="*/ 268406 h 377588"/>
              <a:gd name="connsiteX2" fmla="*/ 232012 w 650544"/>
              <a:gd name="connsiteY2" fmla="*/ 141027 h 377588"/>
              <a:gd name="connsiteX3" fmla="*/ 0 w 650544"/>
              <a:gd name="connsiteY3" fmla="*/ 0 h 377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0544" h="377588">
                <a:moveTo>
                  <a:pt x="650544" y="377588"/>
                </a:moveTo>
                <a:cubicBezTo>
                  <a:pt x="578514" y="342710"/>
                  <a:pt x="506484" y="307833"/>
                  <a:pt x="436729" y="268406"/>
                </a:cubicBezTo>
                <a:cubicBezTo>
                  <a:pt x="366974" y="228979"/>
                  <a:pt x="232012" y="141027"/>
                  <a:pt x="232012" y="141027"/>
                </a:cubicBezTo>
                <a:lnTo>
                  <a:pt x="0" y="0"/>
                </a:ln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1" name="TekstSylinder 10"/>
          <p:cNvSpPr txBox="1"/>
          <p:nvPr/>
        </p:nvSpPr>
        <p:spPr>
          <a:xfrm>
            <a:off x="4540195" y="5584777"/>
            <a:ext cx="2435763" cy="553998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    </a:t>
            </a:r>
            <a:r>
              <a:rPr lang="nb-NO" sz="1000" dirty="0">
                <a:solidFill>
                  <a:srgbClr val="0070C0"/>
                </a:solidFill>
              </a:rPr>
              <a:t>Vegdekkekant og øvrig samferdsel</a:t>
            </a:r>
          </a:p>
          <a:p>
            <a:r>
              <a:rPr lang="nb-NO" sz="1000" dirty="0">
                <a:solidFill>
                  <a:srgbClr val="30F030"/>
                </a:solidFill>
              </a:rPr>
              <a:t>               Veglenke, synbarhet = 0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   </a:t>
            </a:r>
            <a:r>
              <a:rPr lang="nb-NO" sz="1000" dirty="0">
                <a:solidFill>
                  <a:srgbClr val="FF0000"/>
                </a:solidFill>
              </a:rPr>
              <a:t>Veglenke, synbarhet = 2</a:t>
            </a:r>
          </a:p>
        </p:txBody>
      </p:sp>
      <p:cxnSp>
        <p:nvCxnSpPr>
          <p:cNvPr id="12" name="Rett linje 11"/>
          <p:cNvCxnSpPr/>
          <p:nvPr/>
        </p:nvCxnSpPr>
        <p:spPr>
          <a:xfrm>
            <a:off x="4662377" y="5698129"/>
            <a:ext cx="326003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Rett linje 12"/>
          <p:cNvCxnSpPr/>
          <p:nvPr/>
        </p:nvCxnSpPr>
        <p:spPr>
          <a:xfrm>
            <a:off x="4662377" y="5860144"/>
            <a:ext cx="326003" cy="0"/>
          </a:xfrm>
          <a:prstGeom prst="line">
            <a:avLst/>
          </a:prstGeom>
          <a:ln w="12700">
            <a:solidFill>
              <a:srgbClr val="30F0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Rett linje 13"/>
          <p:cNvCxnSpPr/>
          <p:nvPr/>
        </p:nvCxnSpPr>
        <p:spPr>
          <a:xfrm>
            <a:off x="4662378" y="6022099"/>
            <a:ext cx="326003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0899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243841"/>
            <a:ext cx="10515600" cy="1156466"/>
          </a:xfrm>
        </p:spPr>
        <p:txBody>
          <a:bodyPr>
            <a:normAutofit/>
          </a:bodyPr>
          <a:lstStyle/>
          <a:p>
            <a:r>
              <a:rPr lang="nb-NO" sz="3600" dirty="0"/>
              <a:t>Ny skisse – Feil bruk av synbarhet for veglenker</a:t>
            </a:r>
            <a:br>
              <a:rPr lang="nb-NO" sz="3600" dirty="0"/>
            </a:br>
            <a:r>
              <a:rPr lang="nb-NO" sz="3600" dirty="0"/>
              <a:t>(for kort strekning med skygge, veldefinerte kantlinjer)</a:t>
            </a:r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439" y="1400307"/>
            <a:ext cx="6315956" cy="4496427"/>
          </a:xfrm>
          <a:prstGeom prst="rect">
            <a:avLst/>
          </a:prstGeom>
        </p:spPr>
      </p:pic>
      <p:sp>
        <p:nvSpPr>
          <p:cNvPr id="11" name="TekstSylinder 10"/>
          <p:cNvSpPr txBox="1"/>
          <p:nvPr/>
        </p:nvSpPr>
        <p:spPr>
          <a:xfrm>
            <a:off x="1152940" y="5106066"/>
            <a:ext cx="2435763" cy="553998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    </a:t>
            </a:r>
            <a:r>
              <a:rPr lang="nb-NO" sz="1000" dirty="0">
                <a:solidFill>
                  <a:srgbClr val="0070C0"/>
                </a:solidFill>
              </a:rPr>
              <a:t>Vegdekkekant</a:t>
            </a:r>
          </a:p>
          <a:p>
            <a:r>
              <a:rPr lang="nb-NO" sz="1000" dirty="0">
                <a:solidFill>
                  <a:srgbClr val="30F030"/>
                </a:solidFill>
              </a:rPr>
              <a:t>               Veglenke, synbarhet = 0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   </a:t>
            </a:r>
            <a:r>
              <a:rPr lang="nb-NO" sz="1000" dirty="0">
                <a:solidFill>
                  <a:srgbClr val="FF0000"/>
                </a:solidFill>
              </a:rPr>
              <a:t>Veglenke, synbarhet = 2</a:t>
            </a:r>
          </a:p>
        </p:txBody>
      </p:sp>
      <p:cxnSp>
        <p:nvCxnSpPr>
          <p:cNvPr id="12" name="Rett linje 11"/>
          <p:cNvCxnSpPr/>
          <p:nvPr/>
        </p:nvCxnSpPr>
        <p:spPr>
          <a:xfrm>
            <a:off x="1259219" y="5221050"/>
            <a:ext cx="326003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Rett linje 12"/>
          <p:cNvCxnSpPr/>
          <p:nvPr/>
        </p:nvCxnSpPr>
        <p:spPr>
          <a:xfrm>
            <a:off x="1259219" y="5383065"/>
            <a:ext cx="326003" cy="0"/>
          </a:xfrm>
          <a:prstGeom prst="line">
            <a:avLst/>
          </a:prstGeom>
          <a:ln w="12700">
            <a:solidFill>
              <a:srgbClr val="30F0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Rett linje 13"/>
          <p:cNvCxnSpPr/>
          <p:nvPr/>
        </p:nvCxnSpPr>
        <p:spPr>
          <a:xfrm>
            <a:off x="1259220" y="5545020"/>
            <a:ext cx="326003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rihåndsform 5"/>
          <p:cNvSpPr/>
          <p:nvPr/>
        </p:nvSpPr>
        <p:spPr>
          <a:xfrm>
            <a:off x="3444427" y="3135887"/>
            <a:ext cx="1441723" cy="886351"/>
          </a:xfrm>
          <a:custGeom>
            <a:avLst/>
            <a:gdLst>
              <a:gd name="connsiteX0" fmla="*/ 0 w 1441723"/>
              <a:gd name="connsiteY0" fmla="*/ 0 h 886351"/>
              <a:gd name="connsiteX1" fmla="*/ 280491 w 1441723"/>
              <a:gd name="connsiteY1" fmla="*/ 168295 h 886351"/>
              <a:gd name="connsiteX2" fmla="*/ 499274 w 1441723"/>
              <a:gd name="connsiteY2" fmla="*/ 302930 h 886351"/>
              <a:gd name="connsiteX3" fmla="*/ 690007 w 1441723"/>
              <a:gd name="connsiteY3" fmla="*/ 426346 h 886351"/>
              <a:gd name="connsiteX4" fmla="*/ 942449 w 1441723"/>
              <a:gd name="connsiteY4" fmla="*/ 572201 h 886351"/>
              <a:gd name="connsiteX5" fmla="*/ 1200501 w 1441723"/>
              <a:gd name="connsiteY5" fmla="*/ 734886 h 886351"/>
              <a:gd name="connsiteX6" fmla="*/ 1441723 w 1441723"/>
              <a:gd name="connsiteY6" fmla="*/ 886351 h 886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41723" h="886351">
                <a:moveTo>
                  <a:pt x="0" y="0"/>
                </a:moveTo>
                <a:lnTo>
                  <a:pt x="280491" y="168295"/>
                </a:lnTo>
                <a:lnTo>
                  <a:pt x="499274" y="302930"/>
                </a:lnTo>
                <a:cubicBezTo>
                  <a:pt x="567527" y="345939"/>
                  <a:pt x="616145" y="381468"/>
                  <a:pt x="690007" y="426346"/>
                </a:cubicBezTo>
                <a:cubicBezTo>
                  <a:pt x="763869" y="471224"/>
                  <a:pt x="857367" y="520778"/>
                  <a:pt x="942449" y="572201"/>
                </a:cubicBezTo>
                <a:cubicBezTo>
                  <a:pt x="1027531" y="623624"/>
                  <a:pt x="1200501" y="734886"/>
                  <a:pt x="1200501" y="734886"/>
                </a:cubicBezTo>
                <a:lnTo>
                  <a:pt x="1441723" y="886351"/>
                </a:ln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5122938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243841"/>
            <a:ext cx="10515600" cy="1156466"/>
          </a:xfrm>
        </p:spPr>
        <p:txBody>
          <a:bodyPr>
            <a:normAutofit/>
          </a:bodyPr>
          <a:lstStyle/>
          <a:p>
            <a:r>
              <a:rPr lang="nb-NO" sz="3600" dirty="0"/>
              <a:t>Ny skisse – Feil bruk av synbarhet for veglenker</a:t>
            </a:r>
            <a:br>
              <a:rPr lang="nb-NO" sz="3600" dirty="0"/>
            </a:br>
            <a:r>
              <a:rPr lang="nb-NO" sz="3600" dirty="0"/>
              <a:t>(for kort strekning med skygge, veldefinerte kantlinjer)</a:t>
            </a:r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9696" y="1745641"/>
            <a:ext cx="5543456" cy="3914423"/>
          </a:xfrm>
          <a:prstGeom prst="rect">
            <a:avLst/>
          </a:prstGeom>
        </p:spPr>
      </p:pic>
      <p:sp>
        <p:nvSpPr>
          <p:cNvPr id="11" name="TekstSylinder 10"/>
          <p:cNvSpPr txBox="1"/>
          <p:nvPr/>
        </p:nvSpPr>
        <p:spPr>
          <a:xfrm>
            <a:off x="4715183" y="1883895"/>
            <a:ext cx="2495514" cy="553998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    </a:t>
            </a:r>
            <a:r>
              <a:rPr lang="nb-NO" sz="1000" dirty="0">
                <a:solidFill>
                  <a:srgbClr val="0070C0"/>
                </a:solidFill>
              </a:rPr>
              <a:t>Vegdekkekant og annen samferdsel</a:t>
            </a:r>
          </a:p>
          <a:p>
            <a:r>
              <a:rPr lang="nb-NO" sz="1000" dirty="0">
                <a:solidFill>
                  <a:srgbClr val="30F030"/>
                </a:solidFill>
              </a:rPr>
              <a:t>               Veglenke, synbarhet = 0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   </a:t>
            </a:r>
            <a:r>
              <a:rPr lang="nb-NO" sz="1000" dirty="0">
                <a:solidFill>
                  <a:srgbClr val="FF0000"/>
                </a:solidFill>
              </a:rPr>
              <a:t>Veglenke, synbarhet = 2</a:t>
            </a:r>
          </a:p>
        </p:txBody>
      </p:sp>
      <p:cxnSp>
        <p:nvCxnSpPr>
          <p:cNvPr id="12" name="Rett linje 11"/>
          <p:cNvCxnSpPr/>
          <p:nvPr/>
        </p:nvCxnSpPr>
        <p:spPr>
          <a:xfrm>
            <a:off x="4821462" y="1998879"/>
            <a:ext cx="326003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Rett linje 12"/>
          <p:cNvCxnSpPr/>
          <p:nvPr/>
        </p:nvCxnSpPr>
        <p:spPr>
          <a:xfrm>
            <a:off x="4821462" y="2160894"/>
            <a:ext cx="326003" cy="0"/>
          </a:xfrm>
          <a:prstGeom prst="line">
            <a:avLst/>
          </a:prstGeom>
          <a:ln w="12700">
            <a:solidFill>
              <a:srgbClr val="30F0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Rett linje 13"/>
          <p:cNvCxnSpPr/>
          <p:nvPr/>
        </p:nvCxnSpPr>
        <p:spPr>
          <a:xfrm>
            <a:off x="4821463" y="2322849"/>
            <a:ext cx="326003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rihåndsform 4"/>
          <p:cNvSpPr/>
          <p:nvPr/>
        </p:nvSpPr>
        <p:spPr>
          <a:xfrm>
            <a:off x="6633882" y="3376706"/>
            <a:ext cx="1308847" cy="753035"/>
          </a:xfrm>
          <a:custGeom>
            <a:avLst/>
            <a:gdLst>
              <a:gd name="connsiteX0" fmla="*/ 0 w 1308847"/>
              <a:gd name="connsiteY0" fmla="*/ 753035 h 753035"/>
              <a:gd name="connsiteX1" fmla="*/ 388471 w 1308847"/>
              <a:gd name="connsiteY1" fmla="*/ 561788 h 753035"/>
              <a:gd name="connsiteX2" fmla="*/ 717177 w 1308847"/>
              <a:gd name="connsiteY2" fmla="*/ 376518 h 753035"/>
              <a:gd name="connsiteX3" fmla="*/ 1027953 w 1308847"/>
              <a:gd name="connsiteY3" fmla="*/ 179294 h 753035"/>
              <a:gd name="connsiteX4" fmla="*/ 1308847 w 1308847"/>
              <a:gd name="connsiteY4" fmla="*/ 0 h 753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08847" h="753035">
                <a:moveTo>
                  <a:pt x="0" y="753035"/>
                </a:moveTo>
                <a:cubicBezTo>
                  <a:pt x="134471" y="688788"/>
                  <a:pt x="268942" y="624541"/>
                  <a:pt x="388471" y="561788"/>
                </a:cubicBezTo>
                <a:cubicBezTo>
                  <a:pt x="508000" y="499035"/>
                  <a:pt x="610597" y="440267"/>
                  <a:pt x="717177" y="376518"/>
                </a:cubicBezTo>
                <a:cubicBezTo>
                  <a:pt x="823757" y="312769"/>
                  <a:pt x="1027953" y="179294"/>
                  <a:pt x="1027953" y="179294"/>
                </a:cubicBezTo>
                <a:lnTo>
                  <a:pt x="1308847" y="0"/>
                </a:ln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191258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Veglenke - </a:t>
            </a:r>
            <a:r>
              <a:rPr lang="nb-NO" dirty="0" err="1"/>
              <a:t>TypeVeg</a:t>
            </a:r>
            <a:r>
              <a:rPr lang="nb-NO" dirty="0"/>
              <a:t> (alle fra eks. Vegnett)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5600" y="1690688"/>
            <a:ext cx="6620799" cy="4496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6392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4259</TotalTime>
  <Words>1299</Words>
  <Application>Microsoft Office PowerPoint</Application>
  <PresentationFormat>Widescreen</PresentationFormat>
  <Paragraphs>134</Paragraphs>
  <Slides>44</Slides>
  <Notes>3</Notes>
  <HiddenSlides>0</HiddenSlides>
  <MMClips>0</MMClips>
  <ScaleCrop>false</ScaleCrop>
  <HeadingPairs>
    <vt:vector size="6" baseType="variant">
      <vt:variant>
        <vt:lpstr>Brukte skrifter</vt:lpstr>
      </vt:variant>
      <vt:variant>
        <vt:i4>4</vt:i4>
      </vt:variant>
      <vt:variant>
        <vt:lpstr>Tema</vt:lpstr>
      </vt:variant>
      <vt:variant>
        <vt:i4>1</vt:i4>
      </vt:variant>
      <vt:variant>
        <vt:lpstr>Lysbildetitler</vt:lpstr>
      </vt:variant>
      <vt:variant>
        <vt:i4>44</vt:i4>
      </vt:variant>
    </vt:vector>
  </HeadingPairs>
  <TitlesOfParts>
    <vt:vector size="49" baseType="lpstr">
      <vt:lpstr>Arial</vt:lpstr>
      <vt:lpstr>Calibri</vt:lpstr>
      <vt:lpstr>Calibri Light</vt:lpstr>
      <vt:lpstr>Verdana</vt:lpstr>
      <vt:lpstr>Office-tema</vt:lpstr>
      <vt:lpstr>Skisser/bilder brukt i FKB-Vegnett produktspesifikasjon og registreringsinstruks  NÅ ELVEG 2.0!</vt:lpstr>
      <vt:lpstr>Ny skisse – Bruk av synbarhet for veglenker (synbarhet = 3)</vt:lpstr>
      <vt:lpstr>Ny skisse – Bruk av synbarhet for veglenker (synbarhet = 2)</vt:lpstr>
      <vt:lpstr>Ny skisse – Bruk av synbarhet for veglenker (synbarhet = 0)</vt:lpstr>
      <vt:lpstr>Ny skisse – Bruk av synbarhet for veglenker (synbarhet = 1)</vt:lpstr>
      <vt:lpstr>Ny skisse – Feil bruk av synbarhet for veglenker (feilplassert? – andre områder med dårligere synbarhet = 3?</vt:lpstr>
      <vt:lpstr>Ny skisse – Feil bruk av synbarhet for veglenker (for kort strekning med skygge, veldefinerte kantlinjer)</vt:lpstr>
      <vt:lpstr>Ny skisse – Feil bruk av synbarhet for veglenker (for kort strekning med skygge, veldefinerte kantlinjer)</vt:lpstr>
      <vt:lpstr>Veglenke - TypeVeg (alle fra eks. Vegnett)</vt:lpstr>
      <vt:lpstr>Veglenke - TypeVeg (alle fra eks. Vegnett)</vt:lpstr>
      <vt:lpstr>Veglenke - TypeVeg (alle fra eks. Vegnett)</vt:lpstr>
      <vt:lpstr>Veglenke - Registrering (alle fra eks. Vegnett)</vt:lpstr>
      <vt:lpstr>Veglenke - Registrering (alle fra eks. Vegnett)</vt:lpstr>
      <vt:lpstr>Veglenke - Registrering (alle fra eks. Vegnett)</vt:lpstr>
      <vt:lpstr>Veglenke - Registrering (alle fra eks. Vegnett)</vt:lpstr>
      <vt:lpstr>Veglenke - Registrering (alle fra eks. Vegnett)</vt:lpstr>
      <vt:lpstr>Veglenke - Registrering (alle fra eks. Vegnett)</vt:lpstr>
      <vt:lpstr>Veglenke - Registrering (alle fra eks. Vegnett)</vt:lpstr>
      <vt:lpstr>Veglenke - Registrering (alle fra eks. Vegnett)</vt:lpstr>
      <vt:lpstr>Veglenke - TypeVeg (kanalisertVeg) til vedlegg</vt:lpstr>
      <vt:lpstr>Veglenke - TypeVeg (enkelBilveg)</vt:lpstr>
      <vt:lpstr>Veglenke - TypeVeg (rampe)</vt:lpstr>
      <vt:lpstr>Veglenke - TypeVeg (rundkjøring)</vt:lpstr>
      <vt:lpstr>Veglenke - TypeVeg (bilferje)</vt:lpstr>
      <vt:lpstr>Veglenke - TypeVeg (passasjerferje)</vt:lpstr>
      <vt:lpstr>Veglenke - TypeVeg (gangOgSykkelveg)</vt:lpstr>
      <vt:lpstr>Veglenke - TypeVeg (sykkelveg)</vt:lpstr>
      <vt:lpstr>Veglenke - TypeVeg (gangveg) til vedlegg</vt:lpstr>
      <vt:lpstr>Veglenke - TypeVeg (gatetun)</vt:lpstr>
      <vt:lpstr>Veglenke - TypeVeg (gågate)</vt:lpstr>
      <vt:lpstr>Veglenke - TypeVeg (gangfelt) til vedlegg</vt:lpstr>
      <vt:lpstr>Veglenke - TypeVeg (fortau)</vt:lpstr>
      <vt:lpstr>Veglenke - TypeVeg (IKKE fortau)</vt:lpstr>
      <vt:lpstr>Veglenke – eksisterende konnekteringslenker</vt:lpstr>
      <vt:lpstr>Veglenke – eksisterende konnekteringslenker (kopi)</vt:lpstr>
      <vt:lpstr>Veglenke – eksisterende konnekteringslenker</vt:lpstr>
      <vt:lpstr>Veglenke – eksisterende konnekteringslenker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</vt:vector>
  </TitlesOfParts>
  <Company>Statens Kartverk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PowerPoint-presentasjon</dc:title>
  <dc:creator>Nils Ivar Nes</dc:creator>
  <cp:lastModifiedBy>Mika Sundin</cp:lastModifiedBy>
  <cp:revision>101</cp:revision>
  <dcterms:created xsi:type="dcterms:W3CDTF">2021-08-06T12:22:07Z</dcterms:created>
  <dcterms:modified xsi:type="dcterms:W3CDTF">2023-12-21T14:49:39Z</dcterms:modified>
</cp:coreProperties>
</file>